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2" r:id="rId1"/>
  </p:sldMasterIdLst>
  <p:notesMasterIdLst>
    <p:notesMasterId r:id="rId39"/>
  </p:notesMasterIdLst>
  <p:sldIdLst>
    <p:sldId id="256" r:id="rId2"/>
    <p:sldId id="287" r:id="rId3"/>
    <p:sldId id="297" r:id="rId4"/>
    <p:sldId id="299" r:id="rId5"/>
    <p:sldId id="259" r:id="rId6"/>
    <p:sldId id="301" r:id="rId7"/>
    <p:sldId id="303" r:id="rId8"/>
    <p:sldId id="262" r:id="rId9"/>
    <p:sldId id="305" r:id="rId10"/>
    <p:sldId id="306" r:id="rId11"/>
    <p:sldId id="307" r:id="rId12"/>
    <p:sldId id="260" r:id="rId13"/>
    <p:sldId id="295" r:id="rId14"/>
    <p:sldId id="309" r:id="rId15"/>
    <p:sldId id="310" r:id="rId16"/>
    <p:sldId id="311" r:id="rId17"/>
    <p:sldId id="312" r:id="rId18"/>
    <p:sldId id="257" r:id="rId19"/>
    <p:sldId id="258" r:id="rId20"/>
    <p:sldId id="290" r:id="rId21"/>
    <p:sldId id="313" r:id="rId22"/>
    <p:sldId id="314" r:id="rId23"/>
    <p:sldId id="271" r:id="rId24"/>
    <p:sldId id="315" r:id="rId25"/>
    <p:sldId id="316" r:id="rId26"/>
    <p:sldId id="293" r:id="rId27"/>
    <p:sldId id="317" r:id="rId28"/>
    <p:sldId id="277" r:id="rId29"/>
    <p:sldId id="300" r:id="rId30"/>
    <p:sldId id="318" r:id="rId31"/>
    <p:sldId id="263" r:id="rId32"/>
    <p:sldId id="274" r:id="rId33"/>
    <p:sldId id="273" r:id="rId34"/>
    <p:sldId id="269" r:id="rId35"/>
    <p:sldId id="284" r:id="rId36"/>
    <p:sldId id="285" r:id="rId37"/>
    <p:sldId id="286" r:id="rId38"/>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F7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7" autoAdjust="0"/>
    <p:restoredTop sz="74954" autoAdjust="0"/>
  </p:normalViewPr>
  <p:slideViewPr>
    <p:cSldViewPr snapToGrid="0">
      <p:cViewPr varScale="1">
        <p:scale>
          <a:sx n="54" d="100"/>
          <a:sy n="54" d="100"/>
        </p:scale>
        <p:origin x="1176" y="7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5E73C6-CBE8-4A1D-9295-62ECE375E13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8BC46D1E-2154-401F-8A6C-4B1791F9A187}">
      <dgm:prSet phldrT="[Text]"/>
      <dgm:spPr/>
      <dgm:t>
        <a:bodyPr/>
        <a:lstStyle/>
        <a:p>
          <a:r>
            <a:rPr lang="en-US" dirty="0"/>
            <a:t>Objective</a:t>
          </a:r>
        </a:p>
      </dgm:t>
    </dgm:pt>
    <dgm:pt modelId="{3EEB9BCD-8D80-4A4E-BCD9-0C2B00D195A3}" type="parTrans" cxnId="{AAE87524-EE7C-40C0-9884-BEA7A5843DBB}">
      <dgm:prSet/>
      <dgm:spPr/>
      <dgm:t>
        <a:bodyPr/>
        <a:lstStyle/>
        <a:p>
          <a:endParaRPr lang="en-US"/>
        </a:p>
      </dgm:t>
    </dgm:pt>
    <dgm:pt modelId="{293F5507-2B98-45FF-8E3C-0A93C40DB8F2}" type="sibTrans" cxnId="{AAE87524-EE7C-40C0-9884-BEA7A5843DBB}">
      <dgm:prSet/>
      <dgm:spPr/>
      <dgm:t>
        <a:bodyPr/>
        <a:lstStyle/>
        <a:p>
          <a:endParaRPr lang="en-US"/>
        </a:p>
      </dgm:t>
    </dgm:pt>
    <dgm:pt modelId="{0837BA03-1327-4213-A26D-4F2B546D3879}">
      <dgm:prSet phldrT="[Text]"/>
      <dgm:spPr/>
      <dgm:t>
        <a:bodyPr/>
        <a:lstStyle/>
        <a:p>
          <a:endParaRPr lang="en-US" dirty="0"/>
        </a:p>
      </dgm:t>
    </dgm:pt>
    <dgm:pt modelId="{4C109D00-F861-4E07-BCF7-C71C4DDAB26F}" type="parTrans" cxnId="{69AC2340-92A8-445B-8D03-865AC8B769D1}">
      <dgm:prSet/>
      <dgm:spPr/>
      <dgm:t>
        <a:bodyPr/>
        <a:lstStyle/>
        <a:p>
          <a:endParaRPr lang="en-US"/>
        </a:p>
      </dgm:t>
    </dgm:pt>
    <dgm:pt modelId="{1484BFE4-43E4-4B2B-BB2D-2C3FD8728AC1}" type="sibTrans" cxnId="{69AC2340-92A8-445B-8D03-865AC8B769D1}">
      <dgm:prSet/>
      <dgm:spPr/>
      <dgm:t>
        <a:bodyPr/>
        <a:lstStyle/>
        <a:p>
          <a:endParaRPr lang="en-US"/>
        </a:p>
      </dgm:t>
    </dgm:pt>
    <dgm:pt modelId="{01ED9E99-E3E7-49BF-AAF7-5EFB232F7BCD}">
      <dgm:prSet phldrT="[Text]"/>
      <dgm:spPr/>
      <dgm:t>
        <a:bodyPr/>
        <a:lstStyle/>
        <a:p>
          <a:r>
            <a:rPr lang="en-US" dirty="0"/>
            <a:t>G0al</a:t>
          </a:r>
        </a:p>
      </dgm:t>
    </dgm:pt>
    <dgm:pt modelId="{DB583B0E-37DC-4198-8DAE-84717CA0C2AC}" type="parTrans" cxnId="{C3C2EA8C-9A57-45B1-8615-8DE32A68DF6B}">
      <dgm:prSet/>
      <dgm:spPr/>
      <dgm:t>
        <a:bodyPr/>
        <a:lstStyle/>
        <a:p>
          <a:endParaRPr lang="en-US"/>
        </a:p>
      </dgm:t>
    </dgm:pt>
    <dgm:pt modelId="{BC2DEFCB-303B-4896-8EDD-FCCD4690ABFD}" type="sibTrans" cxnId="{C3C2EA8C-9A57-45B1-8615-8DE32A68DF6B}">
      <dgm:prSet/>
      <dgm:spPr/>
      <dgm:t>
        <a:bodyPr/>
        <a:lstStyle/>
        <a:p>
          <a:endParaRPr lang="en-US"/>
        </a:p>
      </dgm:t>
    </dgm:pt>
    <dgm:pt modelId="{21B6B440-9D58-44B5-9A58-B8DE232F6B08}">
      <dgm:prSet phldrT="[Text]"/>
      <dgm:spPr/>
      <dgm:t>
        <a:bodyPr/>
        <a:lstStyle/>
        <a:p>
          <a:endParaRPr lang="en-US" dirty="0"/>
        </a:p>
      </dgm:t>
    </dgm:pt>
    <dgm:pt modelId="{04C81127-F4C5-4C6C-A6CA-2F1B7B6E2B63}" type="parTrans" cxnId="{93E70E8C-F235-49E0-BEA7-1B42890FF90C}">
      <dgm:prSet/>
      <dgm:spPr/>
      <dgm:t>
        <a:bodyPr/>
        <a:lstStyle/>
        <a:p>
          <a:endParaRPr lang="en-US"/>
        </a:p>
      </dgm:t>
    </dgm:pt>
    <dgm:pt modelId="{508E81D8-0051-484A-99CD-AC7FB6E4D755}" type="sibTrans" cxnId="{93E70E8C-F235-49E0-BEA7-1B42890FF90C}">
      <dgm:prSet/>
      <dgm:spPr/>
      <dgm:t>
        <a:bodyPr/>
        <a:lstStyle/>
        <a:p>
          <a:endParaRPr lang="en-US"/>
        </a:p>
      </dgm:t>
    </dgm:pt>
    <dgm:pt modelId="{4DBF76A4-ECAA-462E-BBB4-EC5115282FFB}">
      <dgm:prSet/>
      <dgm:spPr/>
      <dgm:t>
        <a:bodyPr/>
        <a:lstStyle/>
        <a:p>
          <a:r>
            <a:rPr lang="en-US" dirty="0"/>
            <a:t>Assess the security of internal network and web applications.</a:t>
          </a:r>
        </a:p>
      </dgm:t>
    </dgm:pt>
    <dgm:pt modelId="{578CA91F-BB3F-4FE8-922E-3A3B4C50A8B2}" type="parTrans" cxnId="{1CE9167D-9F19-49C9-8ADE-207802259BAE}">
      <dgm:prSet/>
      <dgm:spPr/>
      <dgm:t>
        <a:bodyPr/>
        <a:lstStyle/>
        <a:p>
          <a:endParaRPr lang="en-US"/>
        </a:p>
      </dgm:t>
    </dgm:pt>
    <dgm:pt modelId="{161972CB-A628-4291-BFD8-B93F302696F9}" type="sibTrans" cxnId="{1CE9167D-9F19-49C9-8ADE-207802259BAE}">
      <dgm:prSet/>
      <dgm:spPr/>
      <dgm:t>
        <a:bodyPr/>
        <a:lstStyle/>
        <a:p>
          <a:endParaRPr lang="en-US"/>
        </a:p>
      </dgm:t>
    </dgm:pt>
    <dgm:pt modelId="{63806D9A-483E-4036-B897-6B47514C3CCA}">
      <dgm:prSet/>
      <dgm:spPr/>
      <dgm:t>
        <a:bodyPr/>
        <a:lstStyle/>
        <a:p>
          <a:r>
            <a:rPr lang="en-US" dirty="0"/>
            <a:t>Identify exploitable vulnerabilities and demonstrate potential impacts.</a:t>
          </a:r>
        </a:p>
      </dgm:t>
    </dgm:pt>
    <dgm:pt modelId="{7739119B-C447-40DA-B0CD-18171B15B5D0}" type="parTrans" cxnId="{BF73FCD9-5455-46F9-996A-2083201364EA}">
      <dgm:prSet/>
      <dgm:spPr/>
      <dgm:t>
        <a:bodyPr/>
        <a:lstStyle/>
        <a:p>
          <a:endParaRPr lang="en-US"/>
        </a:p>
      </dgm:t>
    </dgm:pt>
    <dgm:pt modelId="{A9AD9209-9BC9-4FF8-AA51-422BD2368C50}" type="sibTrans" cxnId="{BF73FCD9-5455-46F9-996A-2083201364EA}">
      <dgm:prSet/>
      <dgm:spPr/>
      <dgm:t>
        <a:bodyPr/>
        <a:lstStyle/>
        <a:p>
          <a:endParaRPr lang="en-US"/>
        </a:p>
      </dgm:t>
    </dgm:pt>
    <dgm:pt modelId="{F0FA08DD-48B2-4813-AC10-4EA1D0716C45}" type="pres">
      <dgm:prSet presAssocID="{885E73C6-CBE8-4A1D-9295-62ECE375E13D}" presName="Name0" presStyleCnt="0">
        <dgm:presLayoutVars>
          <dgm:dir/>
          <dgm:animLvl val="lvl"/>
          <dgm:resizeHandles val="exact"/>
        </dgm:presLayoutVars>
      </dgm:prSet>
      <dgm:spPr/>
    </dgm:pt>
    <dgm:pt modelId="{AF79CEB7-64CC-4F06-B61D-DC2A856180EB}" type="pres">
      <dgm:prSet presAssocID="{8BC46D1E-2154-401F-8A6C-4B1791F9A187}" presName="composite" presStyleCnt="0"/>
      <dgm:spPr/>
    </dgm:pt>
    <dgm:pt modelId="{22A225D1-4946-41D9-9AD5-155E89E1EC92}" type="pres">
      <dgm:prSet presAssocID="{8BC46D1E-2154-401F-8A6C-4B1791F9A187}" presName="parTx" presStyleLbl="alignNode1" presStyleIdx="0" presStyleCnt="2" custLinFactNeighborX="1049" custLinFactNeighborY="-14871">
        <dgm:presLayoutVars>
          <dgm:chMax val="0"/>
          <dgm:chPref val="0"/>
          <dgm:bulletEnabled val="1"/>
        </dgm:presLayoutVars>
      </dgm:prSet>
      <dgm:spPr/>
    </dgm:pt>
    <dgm:pt modelId="{4EBAD7C7-3A86-4F73-B837-E4D555787ADA}" type="pres">
      <dgm:prSet presAssocID="{8BC46D1E-2154-401F-8A6C-4B1791F9A187}" presName="desTx" presStyleLbl="alignAccFollowNode1" presStyleIdx="0" presStyleCnt="2">
        <dgm:presLayoutVars>
          <dgm:bulletEnabled val="1"/>
        </dgm:presLayoutVars>
      </dgm:prSet>
      <dgm:spPr/>
    </dgm:pt>
    <dgm:pt modelId="{9599A0D6-2792-4E9B-839F-A55853F00D42}" type="pres">
      <dgm:prSet presAssocID="{293F5507-2B98-45FF-8E3C-0A93C40DB8F2}" presName="space" presStyleCnt="0"/>
      <dgm:spPr/>
    </dgm:pt>
    <dgm:pt modelId="{35AE0EC8-23BF-4F42-9BAC-DC5C1923AAFF}" type="pres">
      <dgm:prSet presAssocID="{01ED9E99-E3E7-49BF-AAF7-5EFB232F7BCD}" presName="composite" presStyleCnt="0"/>
      <dgm:spPr/>
    </dgm:pt>
    <dgm:pt modelId="{9C281EF2-068A-42D0-A80E-C15BA197AE73}" type="pres">
      <dgm:prSet presAssocID="{01ED9E99-E3E7-49BF-AAF7-5EFB232F7BCD}" presName="parTx" presStyleLbl="alignNode1" presStyleIdx="1" presStyleCnt="2">
        <dgm:presLayoutVars>
          <dgm:chMax val="0"/>
          <dgm:chPref val="0"/>
          <dgm:bulletEnabled val="1"/>
        </dgm:presLayoutVars>
      </dgm:prSet>
      <dgm:spPr/>
    </dgm:pt>
    <dgm:pt modelId="{CA3A25FA-C4E8-4B11-804B-8E179CF3B032}" type="pres">
      <dgm:prSet presAssocID="{01ED9E99-E3E7-49BF-AAF7-5EFB232F7BCD}" presName="desTx" presStyleLbl="alignAccFollowNode1" presStyleIdx="1" presStyleCnt="2">
        <dgm:presLayoutVars>
          <dgm:bulletEnabled val="1"/>
        </dgm:presLayoutVars>
      </dgm:prSet>
      <dgm:spPr/>
    </dgm:pt>
  </dgm:ptLst>
  <dgm:cxnLst>
    <dgm:cxn modelId="{AAE87524-EE7C-40C0-9884-BEA7A5843DBB}" srcId="{885E73C6-CBE8-4A1D-9295-62ECE375E13D}" destId="{8BC46D1E-2154-401F-8A6C-4B1791F9A187}" srcOrd="0" destOrd="0" parTransId="{3EEB9BCD-8D80-4A4E-BCD9-0C2B00D195A3}" sibTransId="{293F5507-2B98-45FF-8E3C-0A93C40DB8F2}"/>
    <dgm:cxn modelId="{69AC2340-92A8-445B-8D03-865AC8B769D1}" srcId="{8BC46D1E-2154-401F-8A6C-4B1791F9A187}" destId="{0837BA03-1327-4213-A26D-4F2B546D3879}" srcOrd="0" destOrd="0" parTransId="{4C109D00-F861-4E07-BCF7-C71C4DDAB26F}" sibTransId="{1484BFE4-43E4-4B2B-BB2D-2C3FD8728AC1}"/>
    <dgm:cxn modelId="{91B9324A-2971-4373-9666-90289A3B47D6}" type="presOf" srcId="{4DBF76A4-ECAA-462E-BBB4-EC5115282FFB}" destId="{4EBAD7C7-3A86-4F73-B837-E4D555787ADA}" srcOrd="0" destOrd="1" presId="urn:microsoft.com/office/officeart/2005/8/layout/hList1"/>
    <dgm:cxn modelId="{F578F14B-43EC-4833-BAC9-8AE9732367F6}" type="presOf" srcId="{0837BA03-1327-4213-A26D-4F2B546D3879}" destId="{4EBAD7C7-3A86-4F73-B837-E4D555787ADA}" srcOrd="0" destOrd="0" presId="urn:microsoft.com/office/officeart/2005/8/layout/hList1"/>
    <dgm:cxn modelId="{1CE9167D-9F19-49C9-8ADE-207802259BAE}" srcId="{8BC46D1E-2154-401F-8A6C-4B1791F9A187}" destId="{4DBF76A4-ECAA-462E-BBB4-EC5115282FFB}" srcOrd="1" destOrd="0" parTransId="{578CA91F-BB3F-4FE8-922E-3A3B4C50A8B2}" sibTransId="{161972CB-A628-4291-BFD8-B93F302696F9}"/>
    <dgm:cxn modelId="{93E70E8C-F235-49E0-BEA7-1B42890FF90C}" srcId="{01ED9E99-E3E7-49BF-AAF7-5EFB232F7BCD}" destId="{21B6B440-9D58-44B5-9A58-B8DE232F6B08}" srcOrd="0" destOrd="0" parTransId="{04C81127-F4C5-4C6C-A6CA-2F1B7B6E2B63}" sibTransId="{508E81D8-0051-484A-99CD-AC7FB6E4D755}"/>
    <dgm:cxn modelId="{C3C2EA8C-9A57-45B1-8615-8DE32A68DF6B}" srcId="{885E73C6-CBE8-4A1D-9295-62ECE375E13D}" destId="{01ED9E99-E3E7-49BF-AAF7-5EFB232F7BCD}" srcOrd="1" destOrd="0" parTransId="{DB583B0E-37DC-4198-8DAE-84717CA0C2AC}" sibTransId="{BC2DEFCB-303B-4896-8EDD-FCCD4690ABFD}"/>
    <dgm:cxn modelId="{81A4F28D-AE71-4C67-A993-4AC4E0C22242}" type="presOf" srcId="{21B6B440-9D58-44B5-9A58-B8DE232F6B08}" destId="{CA3A25FA-C4E8-4B11-804B-8E179CF3B032}" srcOrd="0" destOrd="0" presId="urn:microsoft.com/office/officeart/2005/8/layout/hList1"/>
    <dgm:cxn modelId="{DD5727B3-C26E-424B-AF62-2D91B5B82665}" type="presOf" srcId="{01ED9E99-E3E7-49BF-AAF7-5EFB232F7BCD}" destId="{9C281EF2-068A-42D0-A80E-C15BA197AE73}" srcOrd="0" destOrd="0" presId="urn:microsoft.com/office/officeart/2005/8/layout/hList1"/>
    <dgm:cxn modelId="{B61A95B4-5463-46BA-9B3D-D6D6F1289E50}" type="presOf" srcId="{63806D9A-483E-4036-B897-6B47514C3CCA}" destId="{CA3A25FA-C4E8-4B11-804B-8E179CF3B032}" srcOrd="0" destOrd="1" presId="urn:microsoft.com/office/officeart/2005/8/layout/hList1"/>
    <dgm:cxn modelId="{ECE48CB6-9758-44F5-9991-8EF147E5AE77}" type="presOf" srcId="{885E73C6-CBE8-4A1D-9295-62ECE375E13D}" destId="{F0FA08DD-48B2-4813-AC10-4EA1D0716C45}" srcOrd="0" destOrd="0" presId="urn:microsoft.com/office/officeart/2005/8/layout/hList1"/>
    <dgm:cxn modelId="{BF73FCD9-5455-46F9-996A-2083201364EA}" srcId="{01ED9E99-E3E7-49BF-AAF7-5EFB232F7BCD}" destId="{63806D9A-483E-4036-B897-6B47514C3CCA}" srcOrd="1" destOrd="0" parTransId="{7739119B-C447-40DA-B0CD-18171B15B5D0}" sibTransId="{A9AD9209-9BC9-4FF8-AA51-422BD2368C50}"/>
    <dgm:cxn modelId="{6413F4F1-CD50-4394-91AC-6FD4EAA6E11A}" type="presOf" srcId="{8BC46D1E-2154-401F-8A6C-4B1791F9A187}" destId="{22A225D1-4946-41D9-9AD5-155E89E1EC92}" srcOrd="0" destOrd="0" presId="urn:microsoft.com/office/officeart/2005/8/layout/hList1"/>
    <dgm:cxn modelId="{56B7D123-DFEB-4D5C-8E2B-19ED1826F666}" type="presParOf" srcId="{F0FA08DD-48B2-4813-AC10-4EA1D0716C45}" destId="{AF79CEB7-64CC-4F06-B61D-DC2A856180EB}" srcOrd="0" destOrd="0" presId="urn:microsoft.com/office/officeart/2005/8/layout/hList1"/>
    <dgm:cxn modelId="{25155F37-989B-49BA-BF4C-9B3716998D43}" type="presParOf" srcId="{AF79CEB7-64CC-4F06-B61D-DC2A856180EB}" destId="{22A225D1-4946-41D9-9AD5-155E89E1EC92}" srcOrd="0" destOrd="0" presId="urn:microsoft.com/office/officeart/2005/8/layout/hList1"/>
    <dgm:cxn modelId="{55A0BD51-37FB-47FA-8D8B-64190403931D}" type="presParOf" srcId="{AF79CEB7-64CC-4F06-B61D-DC2A856180EB}" destId="{4EBAD7C7-3A86-4F73-B837-E4D555787ADA}" srcOrd="1" destOrd="0" presId="urn:microsoft.com/office/officeart/2005/8/layout/hList1"/>
    <dgm:cxn modelId="{6CF5AEC3-31F8-401B-8BD6-189789E8DA73}" type="presParOf" srcId="{F0FA08DD-48B2-4813-AC10-4EA1D0716C45}" destId="{9599A0D6-2792-4E9B-839F-A55853F00D42}" srcOrd="1" destOrd="0" presId="urn:microsoft.com/office/officeart/2005/8/layout/hList1"/>
    <dgm:cxn modelId="{AE3F2C21-324A-42F1-B895-A6E1F70A7994}" type="presParOf" srcId="{F0FA08DD-48B2-4813-AC10-4EA1D0716C45}" destId="{35AE0EC8-23BF-4F42-9BAC-DC5C1923AAFF}" srcOrd="2" destOrd="0" presId="urn:microsoft.com/office/officeart/2005/8/layout/hList1"/>
    <dgm:cxn modelId="{C797D77A-6E98-4A1F-AFF7-923EDCA3B21A}" type="presParOf" srcId="{35AE0EC8-23BF-4F42-9BAC-DC5C1923AAFF}" destId="{9C281EF2-068A-42D0-A80E-C15BA197AE73}" srcOrd="0" destOrd="0" presId="urn:microsoft.com/office/officeart/2005/8/layout/hList1"/>
    <dgm:cxn modelId="{FEC211FB-DA06-442D-88F7-1EDD4459665B}" type="presParOf" srcId="{35AE0EC8-23BF-4F42-9BAC-DC5C1923AAFF}" destId="{CA3A25FA-C4E8-4B11-804B-8E179CF3B03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A225D1-4946-41D9-9AD5-155E89E1EC92}">
      <dsp:nvSpPr>
        <dsp:cNvPr id="0" name=""/>
        <dsp:cNvSpPr/>
      </dsp:nvSpPr>
      <dsp:spPr>
        <a:xfrm>
          <a:off x="44996" y="0"/>
          <a:ext cx="4285199" cy="1008000"/>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dirty="0"/>
            <a:t>Objective</a:t>
          </a:r>
        </a:p>
      </dsp:txBody>
      <dsp:txXfrm>
        <a:off x="44996" y="0"/>
        <a:ext cx="4285199" cy="1008000"/>
      </dsp:txXfrm>
    </dsp:sp>
    <dsp:sp modelId="{4EBAD7C7-3A86-4F73-B837-E4D555787ADA}">
      <dsp:nvSpPr>
        <dsp:cNvPr id="0" name=""/>
        <dsp:cNvSpPr/>
      </dsp:nvSpPr>
      <dsp:spPr>
        <a:xfrm>
          <a:off x="44" y="1014421"/>
          <a:ext cx="4285199" cy="3026362"/>
        </a:xfrm>
        <a:prstGeom prst="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endParaRPr lang="en-US" sz="3500" kern="1200" dirty="0"/>
        </a:p>
        <a:p>
          <a:pPr marL="285750" lvl="1" indent="-285750" algn="l" defTabSz="1555750">
            <a:lnSpc>
              <a:spcPct val="90000"/>
            </a:lnSpc>
            <a:spcBef>
              <a:spcPct val="0"/>
            </a:spcBef>
            <a:spcAft>
              <a:spcPct val="15000"/>
            </a:spcAft>
            <a:buChar char="•"/>
          </a:pPr>
          <a:r>
            <a:rPr lang="en-US" sz="3500" kern="1200" dirty="0"/>
            <a:t>Assess the security of internal network and web applications.</a:t>
          </a:r>
        </a:p>
      </dsp:txBody>
      <dsp:txXfrm>
        <a:off x="44" y="1014421"/>
        <a:ext cx="4285199" cy="3026362"/>
      </dsp:txXfrm>
    </dsp:sp>
    <dsp:sp modelId="{9C281EF2-068A-42D0-A80E-C15BA197AE73}">
      <dsp:nvSpPr>
        <dsp:cNvPr id="0" name=""/>
        <dsp:cNvSpPr/>
      </dsp:nvSpPr>
      <dsp:spPr>
        <a:xfrm>
          <a:off x="4885172" y="6421"/>
          <a:ext cx="4285199" cy="1008000"/>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dirty="0"/>
            <a:t>G0al</a:t>
          </a:r>
        </a:p>
      </dsp:txBody>
      <dsp:txXfrm>
        <a:off x="4885172" y="6421"/>
        <a:ext cx="4285199" cy="1008000"/>
      </dsp:txXfrm>
    </dsp:sp>
    <dsp:sp modelId="{CA3A25FA-C4E8-4B11-804B-8E179CF3B032}">
      <dsp:nvSpPr>
        <dsp:cNvPr id="0" name=""/>
        <dsp:cNvSpPr/>
      </dsp:nvSpPr>
      <dsp:spPr>
        <a:xfrm>
          <a:off x="4885172" y="1014421"/>
          <a:ext cx="4285199" cy="3026362"/>
        </a:xfrm>
        <a:prstGeom prst="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endParaRPr lang="en-US" sz="3500" kern="1200" dirty="0"/>
        </a:p>
        <a:p>
          <a:pPr marL="285750" lvl="1" indent="-285750" algn="l" defTabSz="1555750">
            <a:lnSpc>
              <a:spcPct val="90000"/>
            </a:lnSpc>
            <a:spcBef>
              <a:spcPct val="0"/>
            </a:spcBef>
            <a:spcAft>
              <a:spcPct val="15000"/>
            </a:spcAft>
            <a:buChar char="•"/>
          </a:pPr>
          <a:r>
            <a:rPr lang="en-US" sz="3500" kern="1200" dirty="0"/>
            <a:t>Identify exploitable vulnerabilities and demonstrate potential impacts.</a:t>
          </a:r>
        </a:p>
      </dsp:txBody>
      <dsp:txXfrm>
        <a:off x="4885172" y="1014421"/>
        <a:ext cx="4285199" cy="3026362"/>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png>
</file>

<file path=ppt/media/image4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E5631889-28EC-4B69-AB10-E5BF5C02215B}" type="datetimeFigureOut">
              <a:rPr lang="en-US" smtClean="0"/>
              <a:t>8/31/2025</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3121BA5A-E7F7-4904-9048-73098DD05D1D}" type="slidenum">
              <a:rPr lang="en-US" smtClean="0"/>
              <a:t>‹#›</a:t>
            </a:fld>
            <a:endParaRPr lang="en-US"/>
          </a:p>
        </p:txBody>
      </p:sp>
    </p:spTree>
    <p:extLst>
      <p:ext uri="{BB962C8B-B14F-4D97-AF65-F5344CB8AC3E}">
        <p14:creationId xmlns:p14="http://schemas.microsoft.com/office/powerpoint/2010/main" val="3634594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Good [morning/afternoon], my name is Davinder Kaur, and today I’ll be presenting the comprehensive penetration test we conducted for </a:t>
            </a:r>
            <a:r>
              <a:rPr lang="en-US" sz="1200" kern="1200" dirty="0" err="1">
                <a:solidFill>
                  <a:schemeClr val="tx1"/>
                </a:solidFill>
                <a:effectLst/>
                <a:latin typeface="+mn-lt"/>
                <a:ea typeface="+mn-ea"/>
                <a:cs typeface="+mn-cs"/>
              </a:rPr>
              <a:t>TechShield</a:t>
            </a:r>
            <a:r>
              <a:rPr lang="en-US" sz="1200" kern="1200" dirty="0">
                <a:solidFill>
                  <a:schemeClr val="tx1"/>
                </a:solidFill>
                <a:effectLst/>
                <a:latin typeface="+mn-lt"/>
                <a:ea typeface="+mn-ea"/>
                <a:cs typeface="+mn-cs"/>
              </a:rPr>
              <a:t>. This project focused on assessing both the internal network and web applications to identify exploitable vulnerabilities and demonstrate their potential impact.</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1</a:t>
            </a:fld>
            <a:endParaRPr lang="en-US"/>
          </a:p>
        </p:txBody>
      </p:sp>
    </p:spTree>
    <p:extLst>
      <p:ext uri="{BB962C8B-B14F-4D97-AF65-F5344CB8AC3E}">
        <p14:creationId xmlns:p14="http://schemas.microsoft.com/office/powerpoint/2010/main" val="18569827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10–11: Vulnerability Scanning</a:t>
            </a:r>
          </a:p>
          <a:p>
            <a:r>
              <a:rPr lang="en-US" sz="1200" kern="1200" dirty="0">
                <a:solidFill>
                  <a:schemeClr val="tx1"/>
                </a:solidFill>
                <a:effectLst/>
                <a:latin typeface="+mn-lt"/>
                <a:ea typeface="+mn-ea"/>
                <a:cs typeface="+mn-cs"/>
              </a:rPr>
              <a:t>After discovery, we moved to vulnerability scanning using </a:t>
            </a:r>
            <a:r>
              <a:rPr lang="en-US" sz="1200" kern="1200" dirty="0" err="1">
                <a:solidFill>
                  <a:schemeClr val="tx1"/>
                </a:solidFill>
                <a:effectLst/>
                <a:latin typeface="+mn-lt"/>
                <a:ea typeface="+mn-ea"/>
                <a:cs typeface="+mn-cs"/>
              </a:rPr>
              <a:t>Greenbone</a:t>
            </a:r>
            <a:r>
              <a:rPr lang="en-US" sz="1200" kern="1200" dirty="0">
                <a:solidFill>
                  <a:schemeClr val="tx1"/>
                </a:solidFill>
                <a:effectLst/>
                <a:latin typeface="+mn-lt"/>
                <a:ea typeface="+mn-ea"/>
                <a:cs typeface="+mn-cs"/>
              </a:rPr>
              <a:t> Security Assistant (OpenVAS). This step systematically identified known vulnerabilities. </a:t>
            </a:r>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10</a:t>
            </a:fld>
            <a:endParaRPr lang="en-US"/>
          </a:p>
        </p:txBody>
      </p:sp>
    </p:spTree>
    <p:extLst>
      <p:ext uri="{BB962C8B-B14F-4D97-AF65-F5344CB8AC3E}">
        <p14:creationId xmlns:p14="http://schemas.microsoft.com/office/powerpoint/2010/main" val="3373544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10–11: Vulnerability Scanning</a:t>
            </a:r>
          </a:p>
          <a:p>
            <a:r>
              <a:rPr lang="en-US" sz="1200" kern="1200" dirty="0">
                <a:solidFill>
                  <a:schemeClr val="tx1"/>
                </a:solidFill>
                <a:effectLst/>
                <a:latin typeface="+mn-lt"/>
                <a:ea typeface="+mn-ea"/>
                <a:cs typeface="+mn-cs"/>
              </a:rPr>
              <a:t>On host 192.168.57.30, several high-severity vulnerabilities were detected, which we later prioritized in a risk management matrix.</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12: A screenshot of high risk vulnerabilities are shown in this image</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12</a:t>
            </a:fld>
            <a:endParaRPr lang="en-US"/>
          </a:p>
        </p:txBody>
      </p:sp>
    </p:spTree>
    <p:extLst>
      <p:ext uri="{BB962C8B-B14F-4D97-AF65-F5344CB8AC3E}">
        <p14:creationId xmlns:p14="http://schemas.microsoft.com/office/powerpoint/2010/main" val="31680545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12–15: Risk Matrix &amp; Analysis</a:t>
            </a:r>
          </a:p>
          <a:p>
            <a:r>
              <a:rPr lang="en-US" sz="1200" kern="1200" dirty="0">
                <a:solidFill>
                  <a:schemeClr val="tx1"/>
                </a:solidFill>
                <a:effectLst/>
                <a:latin typeface="+mn-lt"/>
                <a:ea typeface="+mn-ea"/>
                <a:cs typeface="+mn-cs"/>
              </a:rPr>
              <a:t>The risk matrix helped us assess vulnerabilities based on likelihood and severity. Severe vulnerabilities with high likelihood need to be prioritized for remediation.</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13</a:t>
            </a:fld>
            <a:endParaRPr lang="en-US"/>
          </a:p>
        </p:txBody>
      </p:sp>
    </p:spTree>
    <p:extLst>
      <p:ext uri="{BB962C8B-B14F-4D97-AF65-F5344CB8AC3E}">
        <p14:creationId xmlns:p14="http://schemas.microsoft.com/office/powerpoint/2010/main" val="3733984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14: Risk Matrix &amp; Analysis. </a:t>
            </a:r>
            <a:r>
              <a:rPr lang="en-US" sz="1200" kern="1200" dirty="0">
                <a:solidFill>
                  <a:schemeClr val="tx1"/>
                </a:solidFill>
                <a:effectLst/>
                <a:latin typeface="+mn-lt"/>
                <a:ea typeface="+mn-ea"/>
                <a:cs typeface="+mn-cs"/>
              </a:rPr>
              <a:t>This is the network infrastructure we are scanning. We are scanning victim-laptop (197.168.57.20),application server., router and switches within the network. After scanning the victim machine, we found eight vulnerabilities in the ‘severe impact + almost certain likelihood’ quadrant, which represent the highest risks, and two major vulnerabilities with likely likelihood. These findings guided our remediation priorities.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12–15: Risk Matrix &amp; Analysis</a:t>
            </a:r>
          </a:p>
          <a:p>
            <a:r>
              <a:rPr lang="en-US" dirty="0"/>
              <a:t>Scanning results were filtered out based on </a:t>
            </a:r>
            <a:r>
              <a:rPr lang="en-US" dirty="0" err="1"/>
              <a:t>QoD.quality</a:t>
            </a:r>
            <a:r>
              <a:rPr lang="en-US" dirty="0"/>
              <a:t> of detection score We have </a:t>
            </a:r>
            <a:r>
              <a:rPr lang="en-US" dirty="0" err="1"/>
              <a:t>QoD</a:t>
            </a:r>
            <a:r>
              <a:rPr lang="en-US" dirty="0"/>
              <a:t> set at 80% and above to show more reliability of the test. High </a:t>
            </a:r>
            <a:r>
              <a:rPr lang="en-US" dirty="0" err="1"/>
              <a:t>QoD</a:t>
            </a:r>
            <a:r>
              <a:rPr lang="en-US" dirty="0"/>
              <a:t> </a:t>
            </a:r>
            <a:r>
              <a:rPr lang="en-US" dirty="0" err="1"/>
              <a:t>indiacates</a:t>
            </a:r>
            <a:r>
              <a:rPr lang="en-US" dirty="0"/>
              <a:t> a more reliable finding.</a:t>
            </a:r>
          </a:p>
        </p:txBody>
      </p:sp>
      <p:sp>
        <p:nvSpPr>
          <p:cNvPr id="4" name="Slide Number Placeholder 3"/>
          <p:cNvSpPr>
            <a:spLocks noGrp="1"/>
          </p:cNvSpPr>
          <p:nvPr>
            <p:ph type="sldNum" sz="quarter" idx="5"/>
          </p:nvPr>
        </p:nvSpPr>
        <p:spPr/>
        <p:txBody>
          <a:bodyPr/>
          <a:lstStyle/>
          <a:p>
            <a:fld id="{3121BA5A-E7F7-4904-9048-73098DD05D1D}" type="slidenum">
              <a:rPr lang="en-US" smtClean="0"/>
              <a:t>15</a:t>
            </a:fld>
            <a:endParaRPr lang="en-US"/>
          </a:p>
        </p:txBody>
      </p:sp>
    </p:spTree>
    <p:extLst>
      <p:ext uri="{BB962C8B-B14F-4D97-AF65-F5344CB8AC3E}">
        <p14:creationId xmlns:p14="http://schemas.microsoft.com/office/powerpoint/2010/main" val="40084957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16–21: Web Application Testing</a:t>
            </a:r>
          </a:p>
          <a:p>
            <a:r>
              <a:rPr lang="en-US" sz="1200" kern="1200" dirty="0">
                <a:solidFill>
                  <a:schemeClr val="tx1"/>
                </a:solidFill>
                <a:effectLst/>
                <a:latin typeface="+mn-lt"/>
                <a:ea typeface="+mn-ea"/>
                <a:cs typeface="+mn-cs"/>
              </a:rPr>
              <a:t>We also tested </a:t>
            </a:r>
            <a:r>
              <a:rPr lang="en-US" sz="1200" kern="1200" dirty="0" err="1">
                <a:solidFill>
                  <a:schemeClr val="tx1"/>
                </a:solidFill>
                <a:effectLst/>
                <a:latin typeface="+mn-lt"/>
                <a:ea typeface="+mn-ea"/>
                <a:cs typeface="+mn-cs"/>
              </a:rPr>
              <a:t>TechShield’s</a:t>
            </a:r>
            <a:r>
              <a:rPr lang="en-US" sz="1200" kern="1200" dirty="0">
                <a:solidFill>
                  <a:schemeClr val="tx1"/>
                </a:solidFill>
                <a:effectLst/>
                <a:latin typeface="+mn-lt"/>
                <a:ea typeface="+mn-ea"/>
                <a:cs typeface="+mn-cs"/>
              </a:rPr>
              <a:t> applications using DVWA, focusing on SQL injection, cross-site scripting, command injection, and file inclusion.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17–21: Web Application Testing</a:t>
            </a:r>
          </a:p>
          <a:p>
            <a:r>
              <a:rPr lang="en-US" sz="1200" kern="1200" dirty="0">
                <a:solidFill>
                  <a:schemeClr val="tx1"/>
                </a:solidFill>
                <a:effectLst/>
                <a:latin typeface="+mn-lt"/>
                <a:ea typeface="+mn-ea"/>
                <a:cs typeface="+mn-cs"/>
              </a:rPr>
              <a:t>SQL injection was confirmed, allowing unauthorized access to sensitive data.  This screenshot confirms the successful exploitation of the database. These flaws can lead to data breaches and system compromise.</a:t>
            </a:r>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17</a:t>
            </a:fld>
            <a:endParaRPr lang="en-US"/>
          </a:p>
        </p:txBody>
      </p:sp>
    </p:spTree>
    <p:extLst>
      <p:ext uri="{BB962C8B-B14F-4D97-AF65-F5344CB8AC3E}">
        <p14:creationId xmlns:p14="http://schemas.microsoft.com/office/powerpoint/2010/main" val="2150289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17–21: Web Application Testing</a:t>
            </a:r>
          </a:p>
          <a:p>
            <a:r>
              <a:rPr lang="en-US" dirty="0"/>
              <a:t>We confirmed  here that malicious actors can trick the database into revealing sensitive information. </a:t>
            </a:r>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Slide 19: A pop alert on the screen confirms the web application’s susceptibility to cross site scripting. Cross site scripting can lead to credential stealing, session hijacking and defacement. Input sanitization is recommended.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2: Problem Statement / Context</a:t>
            </a:r>
          </a:p>
          <a:p>
            <a:r>
              <a:rPr lang="en-US" sz="1200" kern="1200" dirty="0">
                <a:solidFill>
                  <a:schemeClr val="tx1"/>
                </a:solidFill>
                <a:effectLst/>
                <a:latin typeface="+mn-lt"/>
                <a:ea typeface="+mn-ea"/>
                <a:cs typeface="+mn-cs"/>
              </a:rPr>
              <a:t>The goal of this engagement was to strengthen </a:t>
            </a:r>
            <a:r>
              <a:rPr lang="en-US" sz="1200" kern="1200" dirty="0" err="1">
                <a:solidFill>
                  <a:schemeClr val="tx1"/>
                </a:solidFill>
                <a:effectLst/>
                <a:latin typeface="+mn-lt"/>
                <a:ea typeface="+mn-ea"/>
                <a:cs typeface="+mn-cs"/>
              </a:rPr>
              <a:t>TechShield’s</a:t>
            </a:r>
            <a:r>
              <a:rPr lang="en-US" sz="1200" kern="1200" dirty="0">
                <a:solidFill>
                  <a:schemeClr val="tx1"/>
                </a:solidFill>
                <a:effectLst/>
                <a:latin typeface="+mn-lt"/>
                <a:ea typeface="+mn-ea"/>
                <a:cs typeface="+mn-cs"/>
              </a:rPr>
              <a:t> security posture against real-world threats. Specifically, we wanted to evaluate the security of their internal network and web applications, identify weaknesses, and provide actionable recommendations for remediation.</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2</a:t>
            </a:fld>
            <a:endParaRPr lang="en-US"/>
          </a:p>
        </p:txBody>
      </p:sp>
    </p:spTree>
    <p:extLst>
      <p:ext uri="{BB962C8B-B14F-4D97-AF65-F5344CB8AC3E}">
        <p14:creationId xmlns:p14="http://schemas.microsoft.com/office/powerpoint/2010/main" val="23495452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17–20: Web Application Testing</a:t>
            </a:r>
          </a:p>
          <a:p>
            <a:r>
              <a:rPr lang="en-US" sz="1200" kern="1200" dirty="0">
                <a:solidFill>
                  <a:schemeClr val="tx1"/>
                </a:solidFill>
                <a:effectLst/>
                <a:latin typeface="+mn-lt"/>
                <a:ea typeface="+mn-ea"/>
                <a:cs typeface="+mn-cs"/>
              </a:rPr>
              <a:t>We also tested </a:t>
            </a:r>
            <a:r>
              <a:rPr lang="en-US" sz="1200" kern="1200" dirty="0" err="1">
                <a:solidFill>
                  <a:schemeClr val="tx1"/>
                </a:solidFill>
                <a:effectLst/>
                <a:latin typeface="+mn-lt"/>
                <a:ea typeface="+mn-ea"/>
                <a:cs typeface="+mn-cs"/>
              </a:rPr>
              <a:t>TechShield’s</a:t>
            </a:r>
            <a:r>
              <a:rPr lang="en-US" sz="1200" kern="1200" dirty="0">
                <a:solidFill>
                  <a:schemeClr val="tx1"/>
                </a:solidFill>
                <a:effectLst/>
                <a:latin typeface="+mn-lt"/>
                <a:ea typeface="+mn-ea"/>
                <a:cs typeface="+mn-cs"/>
              </a:rPr>
              <a:t> applications using DVWA, focusing on SQL injection, cross-site scripting, command injection, and file inclusion. SQL injection was confirmed, allowing unauthorized access to sensitive data. Similarly, XSS and command injection vulnerabilities were exploitable, proving critical weaknesses.</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20</a:t>
            </a:fld>
            <a:endParaRPr lang="en-US"/>
          </a:p>
        </p:txBody>
      </p:sp>
    </p:spTree>
    <p:extLst>
      <p:ext uri="{BB962C8B-B14F-4D97-AF65-F5344CB8AC3E}">
        <p14:creationId xmlns:p14="http://schemas.microsoft.com/office/powerpoint/2010/main" val="2247412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21:We will be going over common attack methodologies used to exploit the target machines and their outcomes</a:t>
            </a:r>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21–26: Exploitation &amp; Forensic Evidence</a:t>
            </a:r>
          </a:p>
          <a:p>
            <a:r>
              <a:rPr lang="en-US" sz="1200" kern="1200" dirty="0">
                <a:solidFill>
                  <a:schemeClr val="tx1"/>
                </a:solidFill>
                <a:effectLst/>
                <a:latin typeface="+mn-lt"/>
                <a:ea typeface="+mn-ea"/>
                <a:cs typeface="+mn-cs"/>
              </a:rPr>
              <a:t>To simulate real-world attacks, we performed password cracking with Hydra successfully gaining system access. </a:t>
            </a:r>
            <a:endParaRPr lang="en-US" dirty="0"/>
          </a:p>
        </p:txBody>
      </p:sp>
      <p:sp>
        <p:nvSpPr>
          <p:cNvPr id="4" name="Slide Number Placeholder 3"/>
          <p:cNvSpPr>
            <a:spLocks noGrp="1"/>
          </p:cNvSpPr>
          <p:nvPr>
            <p:ph type="sldNum" sz="quarter" idx="10"/>
          </p:nvPr>
        </p:nvSpPr>
        <p:spPr/>
        <p:txBody>
          <a:bodyPr/>
          <a:lstStyle/>
          <a:p>
            <a:pPr algn="l" defTabSz="966612">
              <a:defRPr/>
            </a:pPr>
            <a:fld id="{F7021451-1387-4CA6-816F-3879F97B5CBC}" type="slidenum">
              <a:rPr lang="en-US" sz="1900">
                <a:solidFill>
                  <a:prstClr val="black"/>
                </a:solidFill>
                <a:latin typeface="Calibri" panose="020F0502020204030204"/>
              </a:rPr>
              <a:pPr algn="l" defTabSz="966612">
                <a:defRPr/>
              </a:pPr>
              <a:t>22</a:t>
            </a:fld>
            <a:endParaRPr lang="en-US" sz="1900">
              <a:solidFill>
                <a:prstClr val="black"/>
              </a:solidFill>
              <a:latin typeface="Calibri" panose="020F0502020204030204"/>
            </a:endParaRPr>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21–26: Exploitation &amp; Forensic Evidence</a:t>
            </a:r>
          </a:p>
          <a:p>
            <a:r>
              <a:rPr lang="en-US" sz="1200" kern="1200" dirty="0">
                <a:solidFill>
                  <a:schemeClr val="tx1"/>
                </a:solidFill>
                <a:effectLst/>
                <a:latin typeface="+mn-lt"/>
                <a:ea typeface="+mn-ea"/>
                <a:cs typeface="+mn-cs"/>
              </a:rPr>
              <a:t>We performed payload injection with Metasploit, successfully gaining system access</a:t>
            </a:r>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23</a:t>
            </a:fld>
            <a:endParaRPr lang="en-US"/>
          </a:p>
        </p:txBody>
      </p:sp>
    </p:spTree>
    <p:extLst>
      <p:ext uri="{BB962C8B-B14F-4D97-AF65-F5344CB8AC3E}">
        <p14:creationId xmlns:p14="http://schemas.microsoft.com/office/powerpoint/2010/main" val="8261140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22–26: Exploitation &amp; Forensic Evidence</a:t>
            </a:r>
          </a:p>
          <a:p>
            <a:r>
              <a:rPr lang="en-US" sz="1200" kern="1200" dirty="0">
                <a:solidFill>
                  <a:schemeClr val="tx1"/>
                </a:solidFill>
                <a:effectLst/>
                <a:latin typeface="+mn-lt"/>
                <a:ea typeface="+mn-ea"/>
                <a:cs typeface="+mn-cs"/>
              </a:rPr>
              <a:t>Meterpreter sessions allowed us to gather OS details and escalate privileges. </a:t>
            </a:r>
            <a:endParaRPr lang="en-US" dirty="0"/>
          </a:p>
        </p:txBody>
      </p:sp>
      <p:sp>
        <p:nvSpPr>
          <p:cNvPr id="4" name="Slide Number Placeholder 3"/>
          <p:cNvSpPr>
            <a:spLocks noGrp="1"/>
          </p:cNvSpPr>
          <p:nvPr>
            <p:ph type="sldNum" sz="quarter" idx="10"/>
          </p:nvPr>
        </p:nvSpPr>
        <p:spPr/>
        <p:txBody>
          <a:bodyPr/>
          <a:lstStyle/>
          <a:p>
            <a:pPr algn="l" defTabSz="966612">
              <a:defRPr/>
            </a:pPr>
            <a:fld id="{F7021451-1387-4CA6-816F-3879F97B5CBC}" type="slidenum">
              <a:rPr lang="en-US" sz="1900">
                <a:solidFill>
                  <a:prstClr val="black"/>
                </a:solidFill>
                <a:latin typeface="Calibri" panose="020F0502020204030204"/>
              </a:rPr>
              <a:pPr algn="l" defTabSz="966612">
                <a:defRPr/>
              </a:pPr>
              <a:t>24</a:t>
            </a:fld>
            <a:endParaRPr lang="en-US" sz="1900">
              <a:solidFill>
                <a:prstClr val="black"/>
              </a:solidFill>
              <a:latin typeface="Calibri" panose="020F0502020204030204"/>
            </a:endParaRPr>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22–26: Exploitation &amp; Forensic Evidence</a:t>
            </a:r>
          </a:p>
          <a:p>
            <a:r>
              <a:rPr lang="en-US" sz="1200" kern="1200" dirty="0">
                <a:solidFill>
                  <a:schemeClr val="tx1"/>
                </a:solidFill>
                <a:effectLst/>
                <a:latin typeface="+mn-lt"/>
                <a:ea typeface="+mn-ea"/>
                <a:cs typeface="+mn-cs"/>
              </a:rPr>
              <a:t>Screenshots of successful exploit using Metasploit.</a:t>
            </a:r>
            <a:endParaRPr lang="en-US" dirty="0"/>
          </a:p>
        </p:txBody>
      </p:sp>
      <p:sp>
        <p:nvSpPr>
          <p:cNvPr id="4" name="Slide Number Placeholder 3"/>
          <p:cNvSpPr>
            <a:spLocks noGrp="1"/>
          </p:cNvSpPr>
          <p:nvPr>
            <p:ph type="sldNum" sz="quarter" idx="10"/>
          </p:nvPr>
        </p:nvSpPr>
        <p:spPr/>
        <p:txBody>
          <a:bodyPr/>
          <a:lstStyle/>
          <a:p>
            <a:pPr algn="l" defTabSz="966612">
              <a:defRPr/>
            </a:pPr>
            <a:fld id="{F7021451-1387-4CA6-816F-3879F97B5CBC}" type="slidenum">
              <a:rPr lang="en-US" sz="1900">
                <a:solidFill>
                  <a:prstClr val="black"/>
                </a:solidFill>
                <a:latin typeface="Calibri" panose="020F0502020204030204"/>
              </a:rPr>
              <a:pPr algn="l" defTabSz="966612">
                <a:defRPr/>
              </a:pPr>
              <a:t>25</a:t>
            </a:fld>
            <a:endParaRPr lang="en-US" sz="1900">
              <a:solidFill>
                <a:prstClr val="black"/>
              </a:solidFill>
              <a:latin typeface="Calibri" panose="020F0502020204030204"/>
            </a:endParaRPr>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26: Exploitation &amp; Forensic Evidence</a:t>
            </a:r>
          </a:p>
          <a:p>
            <a:r>
              <a:rPr lang="en-US" sz="1200" kern="1200" dirty="0">
                <a:solidFill>
                  <a:schemeClr val="tx1"/>
                </a:solidFill>
                <a:effectLst/>
                <a:latin typeface="+mn-lt"/>
                <a:ea typeface="+mn-ea"/>
                <a:cs typeface="+mn-cs"/>
              </a:rPr>
              <a:t>These are a few screenshots provided as a visual evidence of successful exploitation of the network structure.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27: We compromised the target machine using a social engineering technique and tricked the used in downloading malicious file.</a:t>
            </a:r>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28: Another screenshot of second file downloaded on the target machine</a:t>
            </a:r>
          </a:p>
        </p:txBody>
      </p:sp>
      <p:sp>
        <p:nvSpPr>
          <p:cNvPr id="4" name="Slide Number Placeholder 3"/>
          <p:cNvSpPr>
            <a:spLocks noGrp="1"/>
          </p:cNvSpPr>
          <p:nvPr>
            <p:ph type="sldNum" sz="quarter" idx="5"/>
          </p:nvPr>
        </p:nvSpPr>
        <p:spPr/>
        <p:txBody>
          <a:bodyPr/>
          <a:lstStyle/>
          <a:p>
            <a:fld id="{3121BA5A-E7F7-4904-9048-73098DD05D1D}" type="slidenum">
              <a:rPr lang="en-US" smtClean="0"/>
              <a:t>28</a:t>
            </a:fld>
            <a:endParaRPr lang="en-US"/>
          </a:p>
        </p:txBody>
      </p:sp>
    </p:spTree>
    <p:extLst>
      <p:ext uri="{BB962C8B-B14F-4D97-AF65-F5344CB8AC3E}">
        <p14:creationId xmlns:p14="http://schemas.microsoft.com/office/powerpoint/2010/main" val="38383009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Slide 29: Forensic analysis, using Autopsy, verified evidence integrity through MD5 hashes.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3: Project Requirements</a:t>
            </a:r>
          </a:p>
          <a:p>
            <a:r>
              <a:rPr lang="en-US" sz="1200" kern="1200" dirty="0">
                <a:solidFill>
                  <a:schemeClr val="tx1"/>
                </a:solidFill>
                <a:effectLst/>
                <a:latin typeface="+mn-lt"/>
                <a:ea typeface="+mn-ea"/>
                <a:cs typeface="+mn-cs"/>
              </a:rPr>
              <a:t>To achieve this, the project included five key areas:</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1. Network discovery and enumeration,</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2. Vulnerability identification,</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3. Web application testing,</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4. Password security analysis, and</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5. Forensic evidence collection and reporting.</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Together, these ensured a full-spectrum penetration test aligned with industry best practices.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Slide 30: We performed forensic image verification and confirmed that the digital evidence is unmodified..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Slide 31: We also recovered deleted files, emphasizing the risks of poor sanitization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35: Challenges Faced</a:t>
            </a:r>
          </a:p>
          <a:p>
            <a:r>
              <a:rPr lang="en-US" sz="1200" kern="1200" dirty="0">
                <a:solidFill>
                  <a:schemeClr val="tx1"/>
                </a:solidFill>
                <a:effectLst/>
                <a:latin typeface="+mn-lt"/>
                <a:ea typeface="+mn-ea"/>
                <a:cs typeface="+mn-cs"/>
              </a:rPr>
              <a:t>We faced several challenges, including firewall rules blocking scans and DVWA’s security levels preventing certain attacks. These were resolved by adjusting scan techniques, modifying the test environment, and carefully selecting payloads for Metasploit. Social engineering attempts, such as phishing, also demonstrated potential risks.</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35</a:t>
            </a:fld>
            <a:endParaRPr lang="en-US"/>
          </a:p>
        </p:txBody>
      </p:sp>
    </p:spTree>
    <p:extLst>
      <p:ext uri="{BB962C8B-B14F-4D97-AF65-F5344CB8AC3E}">
        <p14:creationId xmlns:p14="http://schemas.microsoft.com/office/powerpoint/2010/main" val="37126728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36:  Areas of Improvement</a:t>
            </a:r>
          </a:p>
          <a:p>
            <a:r>
              <a:rPr lang="en-US" sz="1200" kern="1200" dirty="0">
                <a:solidFill>
                  <a:schemeClr val="tx1"/>
                </a:solidFill>
                <a:effectLst/>
                <a:latin typeface="+mn-lt"/>
                <a:ea typeface="+mn-ea"/>
                <a:cs typeface="+mn-cs"/>
              </a:rPr>
              <a:t>Looking ahead, </a:t>
            </a:r>
            <a:r>
              <a:rPr lang="en-US" sz="1200" kern="1200" dirty="0" err="1">
                <a:solidFill>
                  <a:schemeClr val="tx1"/>
                </a:solidFill>
                <a:effectLst/>
                <a:latin typeface="+mn-lt"/>
                <a:ea typeface="+mn-ea"/>
                <a:cs typeface="+mn-cs"/>
              </a:rPr>
              <a:t>TechShield</a:t>
            </a:r>
            <a:r>
              <a:rPr lang="en-US" sz="1200" kern="1200" dirty="0">
                <a:solidFill>
                  <a:schemeClr val="tx1"/>
                </a:solidFill>
                <a:effectLst/>
                <a:latin typeface="+mn-lt"/>
                <a:ea typeface="+mn-ea"/>
                <a:cs typeface="+mn-cs"/>
              </a:rPr>
              <a:t> should implement continuous monitoring, regular vulnerability scans, and stronger hardening of servers and databases. Automated exploitation prevention and detailed real-time documentation during testing will also improve resilience.</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36</a:t>
            </a:fld>
            <a:endParaRPr lang="en-US"/>
          </a:p>
        </p:txBody>
      </p:sp>
    </p:spTree>
    <p:extLst>
      <p:ext uri="{BB962C8B-B14F-4D97-AF65-F5344CB8AC3E}">
        <p14:creationId xmlns:p14="http://schemas.microsoft.com/office/powerpoint/2010/main" val="36723746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37: Conclusion</a:t>
            </a:r>
          </a:p>
          <a:p>
            <a:r>
              <a:rPr lang="en-US" sz="1200" kern="1200" dirty="0">
                <a:solidFill>
                  <a:schemeClr val="tx1"/>
                </a:solidFill>
                <a:effectLst/>
                <a:latin typeface="+mn-lt"/>
                <a:ea typeface="+mn-ea"/>
                <a:cs typeface="+mn-cs"/>
              </a:rPr>
              <a:t>In summary, our penetration test identified multiple critical vulnerabilities, demonstrated real exploitation potential, and collected forensic evidence to validate findings. With the recommended remediation and ongoing assessments, </a:t>
            </a:r>
            <a:r>
              <a:rPr lang="en-US" sz="1200" kern="1200" dirty="0" err="1">
                <a:solidFill>
                  <a:schemeClr val="tx1"/>
                </a:solidFill>
                <a:effectLst/>
                <a:latin typeface="+mn-lt"/>
                <a:ea typeface="+mn-ea"/>
                <a:cs typeface="+mn-cs"/>
              </a:rPr>
              <a:t>TechShield</a:t>
            </a:r>
            <a:r>
              <a:rPr lang="en-US" sz="1200" kern="1200" dirty="0">
                <a:solidFill>
                  <a:schemeClr val="tx1"/>
                </a:solidFill>
                <a:effectLst/>
                <a:latin typeface="+mn-lt"/>
                <a:ea typeface="+mn-ea"/>
                <a:cs typeface="+mn-cs"/>
              </a:rPr>
              <a:t> can significantly improve its security posture. Thank you.</a:t>
            </a:r>
          </a:p>
          <a:p>
            <a:endParaRPr lang="en-US" dirty="0"/>
          </a:p>
        </p:txBody>
      </p:sp>
      <p:sp>
        <p:nvSpPr>
          <p:cNvPr id="4" name="Slide Number Placeholder 3"/>
          <p:cNvSpPr>
            <a:spLocks noGrp="1"/>
          </p:cNvSpPr>
          <p:nvPr>
            <p:ph type="sldNum" sz="quarter" idx="5"/>
          </p:nvPr>
        </p:nvSpPr>
        <p:spPr/>
        <p:txBody>
          <a:bodyPr/>
          <a:lstStyle/>
          <a:p>
            <a:fld id="{3121BA5A-E7F7-4904-9048-73098DD05D1D}" type="slidenum">
              <a:rPr lang="en-US" smtClean="0"/>
              <a:t>37</a:t>
            </a:fld>
            <a:endParaRPr lang="en-US"/>
          </a:p>
        </p:txBody>
      </p:sp>
    </p:spTree>
    <p:extLst>
      <p:ext uri="{BB962C8B-B14F-4D97-AF65-F5344CB8AC3E}">
        <p14:creationId xmlns:p14="http://schemas.microsoft.com/office/powerpoint/2010/main" val="37033527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 4: Phased Approach</a:t>
            </a:r>
          </a:p>
          <a:p>
            <a:r>
              <a:rPr lang="en-US" sz="1200" kern="1200" dirty="0">
                <a:solidFill>
                  <a:schemeClr val="tx1"/>
                </a:solidFill>
                <a:effectLst/>
                <a:latin typeface="+mn-lt"/>
                <a:ea typeface="+mn-ea"/>
                <a:cs typeface="+mn-cs"/>
              </a:rPr>
              <a:t>Our methodology followed three phases: reconnaissance, target assessment, and exploitation with evidence collection. This systematic approach allowed us to move from initial </a:t>
            </a:r>
            <a:r>
              <a:rPr lang="en-US" sz="1200" kern="1200" dirty="0" err="1">
                <a:solidFill>
                  <a:schemeClr val="tx1"/>
                </a:solidFill>
                <a:effectLst/>
                <a:latin typeface="+mn-lt"/>
                <a:ea typeface="+mn-ea"/>
                <a:cs typeface="+mn-cs"/>
              </a:rPr>
              <a:t>footprinting</a:t>
            </a:r>
            <a:r>
              <a:rPr lang="en-US" sz="1200" kern="1200" dirty="0">
                <a:solidFill>
                  <a:schemeClr val="tx1"/>
                </a:solidFill>
                <a:effectLst/>
                <a:latin typeface="+mn-lt"/>
                <a:ea typeface="+mn-ea"/>
                <a:cs typeface="+mn-cs"/>
              </a:rPr>
              <a:t> to exploitation while maintaining structured documentation.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5:The assessment involved two steps: Network discover and service enumeration</a:t>
            </a:r>
          </a:p>
        </p:txBody>
      </p:sp>
      <p:sp>
        <p:nvSpPr>
          <p:cNvPr id="4" name="Slide Number Placeholder 3"/>
          <p:cNvSpPr>
            <a:spLocks noGrp="1"/>
          </p:cNvSpPr>
          <p:nvPr>
            <p:ph type="sldNum" sz="quarter" idx="5"/>
          </p:nvPr>
        </p:nvSpPr>
        <p:spPr/>
        <p:txBody>
          <a:bodyPr/>
          <a:lstStyle/>
          <a:p>
            <a:fld id="{3121BA5A-E7F7-4904-9048-73098DD05D1D}" type="slidenum">
              <a:rPr lang="en-US" smtClean="0"/>
              <a:t>5</a:t>
            </a:fld>
            <a:endParaRPr lang="en-US"/>
          </a:p>
        </p:txBody>
      </p:sp>
    </p:spTree>
    <p:extLst>
      <p:ext uri="{BB962C8B-B14F-4D97-AF65-F5344CB8AC3E}">
        <p14:creationId xmlns:p14="http://schemas.microsoft.com/office/powerpoint/2010/main" val="20719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5–8: Network Discovery &amp; Enumeration</a:t>
            </a:r>
          </a:p>
          <a:p>
            <a:r>
              <a:rPr lang="en-US" sz="1200" kern="1200" dirty="0">
                <a:solidFill>
                  <a:schemeClr val="tx1"/>
                </a:solidFill>
                <a:effectLst/>
                <a:latin typeface="+mn-lt"/>
                <a:ea typeface="+mn-ea"/>
                <a:cs typeface="+mn-cs"/>
              </a:rPr>
              <a:t>In the reconnaissance phase, we first used </a:t>
            </a:r>
            <a:r>
              <a:rPr lang="en-US" sz="1200" kern="1200" dirty="0" err="1">
                <a:solidFill>
                  <a:schemeClr val="tx1"/>
                </a:solidFill>
                <a:effectLst/>
                <a:latin typeface="+mn-lt"/>
                <a:ea typeface="+mn-ea"/>
                <a:cs typeface="+mn-cs"/>
              </a:rPr>
              <a:t>Netdiscover</a:t>
            </a:r>
            <a:r>
              <a:rPr lang="en-US" sz="1200" kern="1200" dirty="0">
                <a:solidFill>
                  <a:schemeClr val="tx1"/>
                </a:solidFill>
                <a:effectLst/>
                <a:latin typeface="+mn-lt"/>
                <a:ea typeface="+mn-ea"/>
                <a:cs typeface="+mn-cs"/>
              </a:rPr>
              <a:t> for ARP scanning to identify live hosts on the target network. </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7: Here are the screenshots of open ports and running applications on the target machine</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8: </a:t>
            </a:r>
            <a:r>
              <a:rPr lang="en-US" sz="1200" kern="1200" dirty="0">
                <a:solidFill>
                  <a:schemeClr val="tx1"/>
                </a:solidFill>
                <a:effectLst/>
                <a:latin typeface="+mn-lt"/>
                <a:ea typeface="+mn-ea"/>
                <a:cs typeface="+mn-cs"/>
              </a:rPr>
              <a:t>We have discovered IP addresses, hostnames and MAC addresses of the active devices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Slides 5–8: Network Discovery &amp; Enumeration</a:t>
            </a:r>
          </a:p>
          <a:p>
            <a:r>
              <a:rPr lang="en-US" sz="1200" kern="1200" dirty="0">
                <a:solidFill>
                  <a:schemeClr val="tx1"/>
                </a:solidFill>
                <a:effectLst/>
                <a:latin typeface="+mn-lt"/>
                <a:ea typeface="+mn-ea"/>
                <a:cs typeface="+mn-cs"/>
              </a:rPr>
              <a:t> Next, we used Nmap for service enumeration, identifying open ports and running services. For example, on host 192.168.57.30, we detected a few hosting services, which expanded the attack surface.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970090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6FD5A8-3614-4AEE-B8D1-FC9A88517FD4}" type="datetimeFigureOut">
              <a:rPr lang="en-US" smtClean="0"/>
              <a:t>8/31/2025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180330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021535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558010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2507598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996166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9912850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1424753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19796604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3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4324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4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5865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35562390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5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36040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6015034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0824442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2248500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4476171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D3C5B6"/>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8468487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sp>
      <p:sp>
        <p:nvSpPr>
          <p:cNvPr id="3" name="Shape 1"/>
          <p:cNvSpPr/>
          <p:nvPr/>
        </p:nvSpPr>
        <p:spPr>
          <a:xfrm>
            <a:off x="0" y="0"/>
            <a:ext cx="12192000" cy="68580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559606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6FD5A8-3614-4AEE-B8D1-FC9A88517FD4}" type="datetimeFigureOut">
              <a:rPr lang="en-US" smtClean="0"/>
              <a:t>8/31/2025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449087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6FD5A8-3614-4AEE-B8D1-FC9A88517FD4}" type="datetimeFigureOut">
              <a:rPr lang="en-US" smtClean="0"/>
              <a:t>8/31/2025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677836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6FD5A8-3614-4AEE-B8D1-FC9A88517FD4}" type="datetimeFigureOut">
              <a:rPr lang="en-US" smtClean="0"/>
              <a:t>8/31/2025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1006602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6FD5A8-3614-4AEE-B8D1-FC9A88517FD4}" type="datetimeFigureOut">
              <a:rPr lang="en-US" smtClean="0"/>
              <a:t>8/31/2025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05813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6FD5A8-3614-4AEE-B8D1-FC9A88517FD4}" type="datetimeFigureOut">
              <a:rPr lang="en-US" smtClean="0"/>
              <a:t>8/31/2025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679184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6FD5A8-3614-4AEE-B8D1-FC9A88517FD4}" type="datetimeFigureOut">
              <a:rPr lang="en-US" smtClean="0"/>
              <a:t>8/31/2025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2745435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6FD5A8-3614-4AEE-B8D1-FC9A88517FD4}" type="datetimeFigureOut">
              <a:rPr lang="en-US" smtClean="0"/>
              <a:t>8/31/2025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FE7A5C-8397-4D30-BA96-3B129AE3949E}" type="slidenum">
              <a:rPr lang="en-US" smtClean="0"/>
              <a:t>‹#›</a:t>
            </a:fld>
            <a:endParaRPr lang="en-US"/>
          </a:p>
        </p:txBody>
      </p:sp>
    </p:spTree>
    <p:extLst>
      <p:ext uri="{BB962C8B-B14F-4D97-AF65-F5344CB8AC3E}">
        <p14:creationId xmlns:p14="http://schemas.microsoft.com/office/powerpoint/2010/main" val="1736681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B6FD5A8-3614-4AEE-B8D1-FC9A88517FD4}" type="datetimeFigureOut">
              <a:rPr lang="en-US" smtClean="0"/>
              <a:t>8/31/2025</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FE7A5C-8397-4D30-BA96-3B129AE3949E}" type="slidenum">
              <a:rPr lang="en-US" smtClean="0"/>
              <a:t>‹#›</a:t>
            </a:fld>
            <a:endParaRPr lang="en-US"/>
          </a:p>
        </p:txBody>
      </p:sp>
    </p:spTree>
    <p:extLst>
      <p:ext uri="{BB962C8B-B14F-4D97-AF65-F5344CB8AC3E}">
        <p14:creationId xmlns:p14="http://schemas.microsoft.com/office/powerpoint/2010/main" val="1371302536"/>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 id="2147483899" r:id="rId17"/>
    <p:sldLayoutId id="2147483900" r:id="rId18"/>
    <p:sldLayoutId id="2147483901" r:id="rId19"/>
    <p:sldLayoutId id="2147483902" r:id="rId20"/>
    <p:sldLayoutId id="2147483903" r:id="rId21"/>
    <p:sldLayoutId id="2147483904" r:id="rId22"/>
    <p:sldLayoutId id="2147483905" r:id="rId23"/>
    <p:sldLayoutId id="2147483906" r:id="rId24"/>
    <p:sldLayoutId id="2147483907" r:id="rId25"/>
    <p:sldLayoutId id="2147483908" r:id="rId26"/>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9.xml"/><Relationship Id="rId5" Type="http://schemas.openxmlformats.org/officeDocument/2006/relationships/image" Target="../media/image31.png"/><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weeblytutorials.com/web-analytic-tools/"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www.allaboutlean.com/toyota-kata/improvement-kata/"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profslusos.blogspot.com/2016/01/e-para-quem-gosta-de-resumos.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9.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0.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9B42-7AA3-D16A-463D-466D5A9DDB06}"/>
              </a:ext>
            </a:extLst>
          </p:cNvPr>
          <p:cNvSpPr>
            <a:spLocks noGrp="1"/>
          </p:cNvSpPr>
          <p:nvPr>
            <p:ph type="ctrTitle"/>
          </p:nvPr>
        </p:nvSpPr>
        <p:spPr/>
        <p:txBody>
          <a:bodyPr>
            <a:normAutofit/>
          </a:bodyPr>
          <a:lstStyle/>
          <a:p>
            <a:r>
              <a:rPr lang="en-US" altLang="en-US" sz="4400" b="1" dirty="0">
                <a:latin typeface="Arial" panose="020B0604020202020204" pitchFamily="34" charset="0"/>
              </a:rPr>
              <a:t>Comprehensive Penetration Testing for </a:t>
            </a:r>
            <a:r>
              <a:rPr lang="en-US" altLang="en-US" sz="4400" b="1" dirty="0" err="1">
                <a:latin typeface="Arial" panose="020B0604020202020204" pitchFamily="34" charset="0"/>
              </a:rPr>
              <a:t>TechShield</a:t>
            </a:r>
            <a:br>
              <a:rPr lang="en-US" altLang="en-US" sz="4400" b="1" dirty="0">
                <a:latin typeface="Arial" panose="020B0604020202020204" pitchFamily="34" charset="0"/>
              </a:rPr>
            </a:br>
            <a:endParaRPr lang="en-US" sz="4400" dirty="0"/>
          </a:p>
        </p:txBody>
      </p:sp>
      <p:sp>
        <p:nvSpPr>
          <p:cNvPr id="3" name="Subtitle 2">
            <a:extLst>
              <a:ext uri="{FF2B5EF4-FFF2-40B4-BE49-F238E27FC236}">
                <a16:creationId xmlns:a16="http://schemas.microsoft.com/office/drawing/2014/main" id="{AB75E17A-CB4C-3E9D-D198-33383A8A90D9}"/>
              </a:ext>
            </a:extLst>
          </p:cNvPr>
          <p:cNvSpPr>
            <a:spLocks noGrp="1"/>
          </p:cNvSpPr>
          <p:nvPr>
            <p:ph type="subTitle" idx="1"/>
          </p:nvPr>
        </p:nvSpPr>
        <p:spPr/>
        <p:txBody>
          <a:bodyPr/>
          <a:lstStyle/>
          <a:p>
            <a:r>
              <a:rPr lang="en-US" altLang="en-US" dirty="0">
                <a:latin typeface="Arial" panose="020B0604020202020204" pitchFamily="34" charset="0"/>
              </a:rPr>
              <a:t>An in-depth assessment of network infrastructure and web application security</a:t>
            </a:r>
            <a:endParaRPr lang="en-US" dirty="0"/>
          </a:p>
        </p:txBody>
      </p:sp>
      <p:sp>
        <p:nvSpPr>
          <p:cNvPr id="7" name="AutoShape 115">
            <a:extLst>
              <a:ext uri="{FF2B5EF4-FFF2-40B4-BE49-F238E27FC236}">
                <a16:creationId xmlns:a16="http://schemas.microsoft.com/office/drawing/2014/main" id="{B6155009-1901-AF1F-A8D5-C77150203662}"/>
              </a:ext>
            </a:extLst>
          </p:cNvPr>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116">
            <a:extLst>
              <a:ext uri="{FF2B5EF4-FFF2-40B4-BE49-F238E27FC236}">
                <a16:creationId xmlns:a16="http://schemas.microsoft.com/office/drawing/2014/main" id="{2D80DC54-49E8-DB68-8EBB-AD42B20CB117}"/>
              </a:ext>
            </a:extLst>
          </p:cNvPr>
          <p:cNvSpPr>
            <a:spLocks noChangeArrowheads="1"/>
          </p:cNvSpPr>
          <p:nvPr/>
        </p:nvSpPr>
        <p:spPr bwMode="auto">
          <a:xfrm>
            <a:off x="5984430" y="97795"/>
            <a:ext cx="223138"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C660D19C-365F-D45F-D568-2795DACBA361}"/>
              </a:ext>
            </a:extLst>
          </p:cNvPr>
          <p:cNvSpPr txBox="1"/>
          <p:nvPr/>
        </p:nvSpPr>
        <p:spPr>
          <a:xfrm>
            <a:off x="7210269" y="5996066"/>
            <a:ext cx="3672590" cy="369332"/>
          </a:xfrm>
          <a:prstGeom prst="rect">
            <a:avLst/>
          </a:prstGeom>
          <a:solidFill>
            <a:srgbClr val="76E3FF"/>
          </a:solidFill>
        </p:spPr>
        <p:txBody>
          <a:bodyPr wrap="square" rtlCol="0">
            <a:spAutoFit/>
          </a:bodyPr>
          <a:lstStyle/>
          <a:p>
            <a:r>
              <a:rPr lang="en-US"/>
              <a:t>Prepared by: Davinder Kaur</a:t>
            </a:r>
            <a:endParaRPr lang="en-US" dirty="0"/>
          </a:p>
        </p:txBody>
      </p:sp>
    </p:spTree>
    <p:extLst>
      <p:ext uri="{BB962C8B-B14F-4D97-AF65-F5344CB8AC3E}">
        <p14:creationId xmlns:p14="http://schemas.microsoft.com/office/powerpoint/2010/main" val="2839378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CD288-29E4-25DB-F5B4-4E15AA17F50D}"/>
              </a:ext>
            </a:extLst>
          </p:cNvPr>
          <p:cNvSpPr>
            <a:spLocks noGrp="1"/>
          </p:cNvSpPr>
          <p:nvPr>
            <p:ph type="title"/>
          </p:nvPr>
        </p:nvSpPr>
        <p:spPr>
          <a:xfrm>
            <a:off x="1549638" y="181613"/>
            <a:ext cx="10018713" cy="1152512"/>
          </a:xfrm>
          <a:solidFill>
            <a:srgbClr val="00B0F0"/>
          </a:solidFill>
        </p:spPr>
        <p:txBody>
          <a:bodyPr>
            <a:normAutofit fontScale="90000"/>
          </a:bodyPr>
          <a:lstStyle/>
          <a:p>
            <a:r>
              <a:rPr lang="en-US" dirty="0">
                <a:latin typeface="Arial" panose="020B0604020202020204" pitchFamily="34" charset="0"/>
                <a:cs typeface="Arial" panose="020B0604020202020204" pitchFamily="34" charset="0"/>
              </a:rPr>
              <a:t>Scanning of 192.168.57.30 shows High risk Vulnerabilities</a:t>
            </a:r>
          </a:p>
        </p:txBody>
      </p:sp>
      <p:pic>
        <p:nvPicPr>
          <p:cNvPr id="5" name="Picture 4">
            <a:extLst>
              <a:ext uri="{FF2B5EF4-FFF2-40B4-BE49-F238E27FC236}">
                <a16:creationId xmlns:a16="http://schemas.microsoft.com/office/drawing/2014/main" id="{6F4F3D82-43DF-01FC-10E4-2A8168F05DB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49638" y="1334125"/>
            <a:ext cx="9807932" cy="5342262"/>
          </a:xfrm>
          <a:prstGeom prst="rect">
            <a:avLst/>
          </a:prstGeom>
          <a:noFill/>
          <a:ln>
            <a:noFill/>
          </a:ln>
        </p:spPr>
      </p:pic>
    </p:spTree>
    <p:extLst>
      <p:ext uri="{BB962C8B-B14F-4D97-AF65-F5344CB8AC3E}">
        <p14:creationId xmlns:p14="http://schemas.microsoft.com/office/powerpoint/2010/main" val="3398851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Text 0"/>
          <p:cNvSpPr/>
          <p:nvPr/>
        </p:nvSpPr>
        <p:spPr>
          <a:xfrm>
            <a:off x="2173575" y="243086"/>
            <a:ext cx="9012162" cy="944959"/>
          </a:xfrm>
          <a:prstGeom prst="rect">
            <a:avLst/>
          </a:prstGeom>
          <a:solidFill>
            <a:srgbClr val="00B0F0"/>
          </a:solidFill>
          <a:ln/>
        </p:spPr>
        <p:txBody>
          <a:bodyPr wrap="square" lIns="0" tIns="0" rIns="0" bIns="0" rtlCol="0" anchor="t"/>
          <a:lstStyle/>
          <a:p>
            <a:pPr>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Network Vulnerability Assessment: Phase 2</a:t>
            </a:r>
            <a:endParaRPr lang="en-US" sz="2958" dirty="0"/>
          </a:p>
        </p:txBody>
      </p:sp>
      <p:sp>
        <p:nvSpPr>
          <p:cNvPr id="4" name="Text 1"/>
          <p:cNvSpPr/>
          <p:nvPr/>
        </p:nvSpPr>
        <p:spPr>
          <a:xfrm>
            <a:off x="1431835" y="1471512"/>
            <a:ext cx="6297018" cy="708819"/>
          </a:xfrm>
          <a:prstGeom prst="rect">
            <a:avLst/>
          </a:prstGeom>
          <a:noFill/>
          <a:ln/>
        </p:spPr>
        <p:txBody>
          <a:bodyPr wrap="square" lIns="0" tIns="0" rIns="0" bIns="0" rtlCol="0" anchor="t"/>
          <a:lstStyle/>
          <a:p>
            <a:pPr>
              <a:lnSpc>
                <a:spcPts val="2750"/>
              </a:lnSpc>
            </a:pPr>
            <a:r>
              <a:rPr lang="en-US" sz="2208" dirty="0">
                <a:solidFill>
                  <a:srgbClr val="484237"/>
                </a:solidFill>
                <a:latin typeface="Gelasio Semi Bold" pitchFamily="34" charset="0"/>
                <a:ea typeface="Gelasio Semi Bold" pitchFamily="34" charset="-122"/>
                <a:cs typeface="Gelasio Semi Bold" pitchFamily="34" charset="-120"/>
              </a:rPr>
              <a:t>Step 3: Vulnerability Scanning (Using Greenbone Security Assistant - OpenVAS)</a:t>
            </a:r>
            <a:endParaRPr lang="en-US" sz="2208" dirty="0"/>
          </a:p>
        </p:txBody>
      </p:sp>
      <p:sp>
        <p:nvSpPr>
          <p:cNvPr id="5" name="Text 2"/>
          <p:cNvSpPr/>
          <p:nvPr/>
        </p:nvSpPr>
        <p:spPr>
          <a:xfrm>
            <a:off x="1508136" y="2463798"/>
            <a:ext cx="6297018" cy="1209675"/>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In Phase 2, </a:t>
            </a:r>
            <a:r>
              <a:rPr lang="en-US" sz="1600" dirty="0" err="1">
                <a:solidFill>
                  <a:schemeClr val="tx1">
                    <a:lumMod val="95000"/>
                    <a:lumOff val="5000"/>
                  </a:schemeClr>
                </a:solidFill>
                <a:latin typeface="Gelasio" pitchFamily="34" charset="0"/>
                <a:ea typeface="Gelasio" pitchFamily="34" charset="-122"/>
                <a:cs typeface="Gelasio" pitchFamily="34" charset="-120"/>
              </a:rPr>
              <a:t>Greenbone</a:t>
            </a:r>
            <a:r>
              <a:rPr lang="en-US" sz="1600" dirty="0">
                <a:solidFill>
                  <a:schemeClr val="tx1">
                    <a:lumMod val="95000"/>
                    <a:lumOff val="5000"/>
                  </a:schemeClr>
                </a:solidFill>
                <a:latin typeface="Gelasio" pitchFamily="34" charset="0"/>
                <a:ea typeface="Gelasio" pitchFamily="34" charset="-122"/>
                <a:cs typeface="Gelasio" pitchFamily="34" charset="-120"/>
              </a:rPr>
              <a:t> Security Assistant (OpenVAS) was utilized to perform in-depth vulnerability scanning of </a:t>
            </a:r>
            <a:r>
              <a:rPr lang="en-US" sz="1600" dirty="0">
                <a:solidFill>
                  <a:schemeClr val="tx1">
                    <a:lumMod val="95000"/>
                    <a:lumOff val="5000"/>
                  </a:schemeClr>
                </a:solidFill>
                <a:highlight>
                  <a:srgbClr val="FFFF00"/>
                </a:highlight>
                <a:latin typeface="Gelasio" pitchFamily="34" charset="0"/>
                <a:ea typeface="Gelasio" pitchFamily="34" charset="-122"/>
                <a:cs typeface="Gelasio" pitchFamily="34" charset="-120"/>
              </a:rPr>
              <a:t>192.168.57.20, 192.168.57.30 and 192.168.57.40 </a:t>
            </a:r>
            <a:r>
              <a:rPr lang="en-US" sz="1600" dirty="0">
                <a:solidFill>
                  <a:schemeClr val="tx1">
                    <a:lumMod val="95000"/>
                    <a:lumOff val="5000"/>
                  </a:schemeClr>
                </a:solidFill>
                <a:latin typeface="Gelasio" pitchFamily="34" charset="0"/>
                <a:ea typeface="Gelasio" pitchFamily="34" charset="-122"/>
                <a:cs typeface="Gelasio" pitchFamily="34" charset="-120"/>
              </a:rPr>
              <a:t>This step is crucial for systematically identifying known security weaknesses on the discovered network assets.</a:t>
            </a:r>
            <a:endParaRPr lang="en-US" sz="1600" dirty="0">
              <a:solidFill>
                <a:schemeClr val="tx1">
                  <a:lumMod val="95000"/>
                  <a:lumOff val="5000"/>
                </a:schemeClr>
              </a:solidFill>
            </a:endParaRPr>
          </a:p>
        </p:txBody>
      </p:sp>
      <p:sp>
        <p:nvSpPr>
          <p:cNvPr id="6" name="Text 3"/>
          <p:cNvSpPr/>
          <p:nvPr/>
        </p:nvSpPr>
        <p:spPr>
          <a:xfrm>
            <a:off x="1537494" y="3809302"/>
            <a:ext cx="4558506" cy="295275"/>
          </a:xfrm>
          <a:prstGeom prst="rect">
            <a:avLst/>
          </a:prstGeom>
          <a:solidFill>
            <a:srgbClr val="00B0F0"/>
          </a:solidFill>
          <a:ln/>
        </p:spPr>
        <p:txBody>
          <a:bodyPr wrap="none" lIns="0" tIns="0" rIns="0" bIns="0" rtlCol="0" anchor="t"/>
          <a:lstStyle/>
          <a:p>
            <a:pPr>
              <a:lnSpc>
                <a:spcPts val="2292"/>
              </a:lnSpc>
            </a:pPr>
            <a:r>
              <a:rPr lang="en-US" sz="1833" dirty="0">
                <a:solidFill>
                  <a:schemeClr val="tx1">
                    <a:lumMod val="95000"/>
                    <a:lumOff val="5000"/>
                  </a:schemeClr>
                </a:solidFill>
                <a:latin typeface="Gelasio Semi Bold" pitchFamily="34" charset="0"/>
                <a:ea typeface="Gelasio Semi Bold" pitchFamily="34" charset="-122"/>
                <a:cs typeface="Gelasio Semi Bold" pitchFamily="34" charset="-120"/>
              </a:rPr>
              <a:t>High Severity Results for 192.168.57.30</a:t>
            </a:r>
            <a:endParaRPr lang="en-US" sz="1833" dirty="0">
              <a:solidFill>
                <a:schemeClr val="tx1">
                  <a:lumMod val="95000"/>
                  <a:lumOff val="5000"/>
                </a:schemeClr>
              </a:solidFill>
            </a:endParaRPr>
          </a:p>
        </p:txBody>
      </p:sp>
      <p:sp>
        <p:nvSpPr>
          <p:cNvPr id="7" name="Text 4"/>
          <p:cNvSpPr/>
          <p:nvPr/>
        </p:nvSpPr>
        <p:spPr>
          <a:xfrm>
            <a:off x="1537494" y="4334863"/>
            <a:ext cx="6297018" cy="1228725"/>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The scan results for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192.168.57.30</a:t>
            </a:r>
            <a:r>
              <a:rPr lang="en-US" sz="1600" dirty="0">
                <a:solidFill>
                  <a:schemeClr val="tx1">
                    <a:lumMod val="95000"/>
                    <a:lumOff val="5000"/>
                  </a:schemeClr>
                </a:solidFill>
                <a:latin typeface="Gelasio" pitchFamily="34" charset="0"/>
                <a:ea typeface="Gelasio" pitchFamily="34" charset="-122"/>
                <a:cs typeface="Gelasio" pitchFamily="34" charset="-120"/>
              </a:rPr>
              <a:t> highlighted several high-severity vulnerabilities, indicating critical weaknesses that could be exploited to compromise the system. These findings underscore the importance of prompt remediation.</a:t>
            </a:r>
            <a:endParaRPr lang="en-US" sz="1600" dirty="0">
              <a:solidFill>
                <a:schemeClr val="tx1">
                  <a:lumMod val="95000"/>
                  <a:lumOff val="5000"/>
                </a:schemeClr>
              </a:solidFill>
            </a:endParaRPr>
          </a:p>
        </p:txBody>
      </p:sp>
      <p:pic>
        <p:nvPicPr>
          <p:cNvPr id="2" name="Picture 1">
            <a:extLst>
              <a:ext uri="{FF2B5EF4-FFF2-40B4-BE49-F238E27FC236}">
                <a16:creationId xmlns:a16="http://schemas.microsoft.com/office/drawing/2014/main" id="{4FC0D9A9-D861-96E2-39F6-FD46C24E2A30}"/>
              </a:ext>
            </a:extLst>
          </p:cNvPr>
          <p:cNvPicPr>
            <a:picLocks noChangeAspect="1"/>
          </p:cNvPicPr>
          <p:nvPr/>
        </p:nvPicPr>
        <p:blipFill rotWithShape="1">
          <a:blip r:embed="rId3"/>
          <a:srcRect l="20756" t="20382" r="19311" b="3363"/>
          <a:stretch>
            <a:fillRect/>
          </a:stretch>
        </p:blipFill>
        <p:spPr bwMode="auto">
          <a:xfrm>
            <a:off x="7834512" y="1471512"/>
            <a:ext cx="4357488" cy="4812072"/>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9728E-EE1C-7A28-7026-8EFB8E90BFD9}"/>
              </a:ext>
            </a:extLst>
          </p:cNvPr>
          <p:cNvSpPr>
            <a:spLocks noGrp="1"/>
          </p:cNvSpPr>
          <p:nvPr>
            <p:ph type="title"/>
          </p:nvPr>
        </p:nvSpPr>
        <p:spPr>
          <a:xfrm>
            <a:off x="1148863" y="168813"/>
            <a:ext cx="9905992" cy="1055076"/>
          </a:xfrm>
        </p:spPr>
        <p:txBody>
          <a:bodyPr>
            <a:normAutofit fontScale="90000"/>
          </a:bodyPr>
          <a:lstStyle/>
          <a:p>
            <a:r>
              <a:rPr lang="en-US" b="1" dirty="0"/>
              <a:t>Network Vulnerability Assessment: Phase 2</a:t>
            </a:r>
            <a:br>
              <a:rPr lang="en-US" b="1" dirty="0"/>
            </a:br>
            <a:endParaRPr lang="en-US" dirty="0"/>
          </a:p>
        </p:txBody>
      </p:sp>
      <p:sp>
        <p:nvSpPr>
          <p:cNvPr id="3" name="Content Placeholder 2">
            <a:extLst>
              <a:ext uri="{FF2B5EF4-FFF2-40B4-BE49-F238E27FC236}">
                <a16:creationId xmlns:a16="http://schemas.microsoft.com/office/drawing/2014/main" id="{A5BA5781-5829-FF83-4EEF-935711E84017}"/>
              </a:ext>
            </a:extLst>
          </p:cNvPr>
          <p:cNvSpPr>
            <a:spLocks noGrp="1"/>
          </p:cNvSpPr>
          <p:nvPr>
            <p:ph idx="1"/>
          </p:nvPr>
        </p:nvSpPr>
        <p:spPr>
          <a:xfrm>
            <a:off x="1451579" y="914400"/>
            <a:ext cx="9603275" cy="4551946"/>
          </a:xfrm>
        </p:spPr>
        <p:txBody>
          <a:bodyPr/>
          <a:lstStyle/>
          <a:p>
            <a:r>
              <a:rPr lang="en-US" b="1" dirty="0"/>
              <a:t>Step 3: Vulnerability Scanning (Using </a:t>
            </a:r>
            <a:r>
              <a:rPr lang="en-US" b="1" dirty="0" err="1"/>
              <a:t>Greenbone</a:t>
            </a:r>
            <a:r>
              <a:rPr lang="en-US" b="1" dirty="0"/>
              <a:t> Security Assistant - OpenVAS)</a:t>
            </a:r>
          </a:p>
          <a:p>
            <a:pPr marL="0" indent="0">
              <a:buNone/>
            </a:pPr>
            <a:r>
              <a:rPr lang="en-US" dirty="0"/>
              <a:t>High Severity results of 192.168.57.30</a:t>
            </a:r>
          </a:p>
          <a:p>
            <a:endParaRPr lang="en-US" dirty="0"/>
          </a:p>
        </p:txBody>
      </p:sp>
      <p:pic>
        <p:nvPicPr>
          <p:cNvPr id="4" name="Picture 3">
            <a:extLst>
              <a:ext uri="{FF2B5EF4-FFF2-40B4-BE49-F238E27FC236}">
                <a16:creationId xmlns:a16="http://schemas.microsoft.com/office/drawing/2014/main" id="{DD5F58F1-34B9-6161-B6C9-363097C1BFD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51577" y="1223889"/>
            <a:ext cx="10425207" cy="4988044"/>
          </a:xfrm>
          <a:prstGeom prst="rect">
            <a:avLst/>
          </a:prstGeom>
          <a:noFill/>
          <a:ln>
            <a:noFill/>
          </a:ln>
        </p:spPr>
      </p:pic>
    </p:spTree>
    <p:extLst>
      <p:ext uri="{BB962C8B-B14F-4D97-AF65-F5344CB8AC3E}">
        <p14:creationId xmlns:p14="http://schemas.microsoft.com/office/powerpoint/2010/main" val="3351975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D4281-ABE8-8674-1C8D-768A6BA78B39}"/>
              </a:ext>
            </a:extLst>
          </p:cNvPr>
          <p:cNvSpPr>
            <a:spLocks noGrp="1"/>
          </p:cNvSpPr>
          <p:nvPr>
            <p:ph type="title"/>
          </p:nvPr>
        </p:nvSpPr>
        <p:spPr>
          <a:xfrm>
            <a:off x="1419337" y="64846"/>
            <a:ext cx="9603275" cy="739673"/>
          </a:xfrm>
          <a:solidFill>
            <a:srgbClr val="00B0F0"/>
          </a:solidFill>
        </p:spPr>
        <p:txBody>
          <a:bodyPr>
            <a:normAutofit fontScale="90000"/>
          </a:bodyPr>
          <a:lstStyle/>
          <a:p>
            <a:br>
              <a:rPr lang="en-US" dirty="0"/>
            </a:br>
            <a:r>
              <a:rPr lang="en-US" dirty="0">
                <a:latin typeface="Arial" panose="020B0604020202020204" pitchFamily="34" charset="0"/>
                <a:cs typeface="Arial" panose="020B0604020202020204" pitchFamily="34" charset="0"/>
              </a:rPr>
              <a:t>Risk Management Matrix for 197.168.57.30</a:t>
            </a:r>
            <a:br>
              <a:rPr lang="en-US" dirty="0"/>
            </a:br>
            <a:endParaRPr lang="en-US" dirty="0"/>
          </a:p>
        </p:txBody>
      </p:sp>
      <p:graphicFrame>
        <p:nvGraphicFramePr>
          <p:cNvPr id="7" name="Table 6">
            <a:extLst>
              <a:ext uri="{FF2B5EF4-FFF2-40B4-BE49-F238E27FC236}">
                <a16:creationId xmlns:a16="http://schemas.microsoft.com/office/drawing/2014/main" id="{245CA9DA-6E89-8FFF-2303-334931AFDAAE}"/>
              </a:ext>
            </a:extLst>
          </p:cNvPr>
          <p:cNvGraphicFramePr>
            <a:graphicFrameLocks noGrp="1"/>
          </p:cNvGraphicFramePr>
          <p:nvPr/>
        </p:nvGraphicFramePr>
        <p:xfrm>
          <a:off x="838730" y="1905001"/>
          <a:ext cx="6334578" cy="3657600"/>
        </p:xfrm>
        <a:graphic>
          <a:graphicData uri="http://schemas.openxmlformats.org/drawingml/2006/table">
            <a:tbl>
              <a:tblPr/>
              <a:tblGrid>
                <a:gridCol w="1055763">
                  <a:extLst>
                    <a:ext uri="{9D8B030D-6E8A-4147-A177-3AD203B41FA5}">
                      <a16:colId xmlns:a16="http://schemas.microsoft.com/office/drawing/2014/main" val="3246299941"/>
                    </a:ext>
                  </a:extLst>
                </a:gridCol>
                <a:gridCol w="1055763">
                  <a:extLst>
                    <a:ext uri="{9D8B030D-6E8A-4147-A177-3AD203B41FA5}">
                      <a16:colId xmlns:a16="http://schemas.microsoft.com/office/drawing/2014/main" val="2997949506"/>
                    </a:ext>
                  </a:extLst>
                </a:gridCol>
                <a:gridCol w="1055763">
                  <a:extLst>
                    <a:ext uri="{9D8B030D-6E8A-4147-A177-3AD203B41FA5}">
                      <a16:colId xmlns:a16="http://schemas.microsoft.com/office/drawing/2014/main" val="1111677570"/>
                    </a:ext>
                  </a:extLst>
                </a:gridCol>
                <a:gridCol w="1055763">
                  <a:extLst>
                    <a:ext uri="{9D8B030D-6E8A-4147-A177-3AD203B41FA5}">
                      <a16:colId xmlns:a16="http://schemas.microsoft.com/office/drawing/2014/main" val="481263802"/>
                    </a:ext>
                  </a:extLst>
                </a:gridCol>
                <a:gridCol w="1055763">
                  <a:extLst>
                    <a:ext uri="{9D8B030D-6E8A-4147-A177-3AD203B41FA5}">
                      <a16:colId xmlns:a16="http://schemas.microsoft.com/office/drawing/2014/main" val="883840618"/>
                    </a:ext>
                  </a:extLst>
                </a:gridCol>
                <a:gridCol w="1055763">
                  <a:extLst>
                    <a:ext uri="{9D8B030D-6E8A-4147-A177-3AD203B41FA5}">
                      <a16:colId xmlns:a16="http://schemas.microsoft.com/office/drawing/2014/main" val="2690548936"/>
                    </a:ext>
                  </a:extLst>
                </a:gridCol>
              </a:tblGrid>
              <a:tr h="990600">
                <a:tc>
                  <a:txBody>
                    <a:bodyPr/>
                    <a:lstStyle/>
                    <a:p>
                      <a:pPr>
                        <a:buNone/>
                      </a:pPr>
                      <a:r>
                        <a:rPr lang="en-US" sz="1500" b="1" dirty="0"/>
                        <a:t>Likelihood ↓ / Severity →</a:t>
                      </a:r>
                      <a:endParaRPr lang="en-US" sz="1500" dirty="0"/>
                    </a:p>
                  </a:txBody>
                  <a:tcPr marL="76200" marR="76200" marT="38100" marB="38100" anchor="ctr">
                    <a:lnL>
                      <a:noFill/>
                    </a:lnL>
                    <a:lnR>
                      <a:noFill/>
                    </a:lnR>
                    <a:lnT>
                      <a:noFill/>
                    </a:lnT>
                    <a:lnB>
                      <a:noFill/>
                    </a:lnB>
                    <a:noFill/>
                  </a:tcPr>
                </a:tc>
                <a:tc>
                  <a:txBody>
                    <a:bodyPr/>
                    <a:lstStyle/>
                    <a:p>
                      <a:pPr>
                        <a:buNone/>
                      </a:pPr>
                      <a:r>
                        <a:rPr lang="en-US" sz="1500" b="1" dirty="0"/>
                        <a:t>Insignificant</a:t>
                      </a:r>
                      <a:endParaRPr lang="en-US" sz="1500" dirty="0"/>
                    </a:p>
                  </a:txBody>
                  <a:tcPr marL="76200" marR="76200" marT="38100" marB="38100" anchor="ctr">
                    <a:lnL>
                      <a:noFill/>
                    </a:lnL>
                    <a:lnR>
                      <a:noFill/>
                    </a:lnR>
                    <a:lnT>
                      <a:noFill/>
                    </a:lnT>
                    <a:lnB>
                      <a:noFill/>
                    </a:lnB>
                    <a:noFill/>
                  </a:tcPr>
                </a:tc>
                <a:tc>
                  <a:txBody>
                    <a:bodyPr/>
                    <a:lstStyle/>
                    <a:p>
                      <a:pPr>
                        <a:buNone/>
                      </a:pPr>
                      <a:r>
                        <a:rPr lang="en-US" sz="1500" b="1"/>
                        <a:t>Minor</a:t>
                      </a:r>
                      <a:endParaRPr lang="en-US" sz="1500"/>
                    </a:p>
                  </a:txBody>
                  <a:tcPr marL="76200" marR="76200" marT="38100" marB="38100" anchor="ctr">
                    <a:lnL>
                      <a:noFill/>
                    </a:lnL>
                    <a:lnR>
                      <a:noFill/>
                    </a:lnR>
                    <a:lnT>
                      <a:noFill/>
                    </a:lnT>
                    <a:lnB>
                      <a:noFill/>
                    </a:lnB>
                    <a:noFill/>
                  </a:tcPr>
                </a:tc>
                <a:tc>
                  <a:txBody>
                    <a:bodyPr/>
                    <a:lstStyle/>
                    <a:p>
                      <a:pPr>
                        <a:buNone/>
                      </a:pPr>
                      <a:r>
                        <a:rPr lang="en-US" sz="1500" b="1"/>
                        <a:t>Moderate</a:t>
                      </a:r>
                      <a:endParaRPr lang="en-US" sz="1500"/>
                    </a:p>
                  </a:txBody>
                  <a:tcPr marL="76200" marR="76200" marT="38100" marB="38100" anchor="ctr">
                    <a:lnL>
                      <a:noFill/>
                    </a:lnL>
                    <a:lnR>
                      <a:noFill/>
                    </a:lnR>
                    <a:lnT>
                      <a:noFill/>
                    </a:lnT>
                    <a:lnB>
                      <a:noFill/>
                    </a:lnB>
                    <a:noFill/>
                  </a:tcPr>
                </a:tc>
                <a:tc>
                  <a:txBody>
                    <a:bodyPr/>
                    <a:lstStyle/>
                    <a:p>
                      <a:pPr>
                        <a:buNone/>
                      </a:pPr>
                      <a:r>
                        <a:rPr lang="en-US" sz="1500" b="1"/>
                        <a:t>Major</a:t>
                      </a:r>
                      <a:endParaRPr lang="en-US" sz="1500"/>
                    </a:p>
                  </a:txBody>
                  <a:tcPr marL="76200" marR="76200" marT="38100" marB="38100" anchor="ctr">
                    <a:lnL>
                      <a:noFill/>
                    </a:lnL>
                    <a:lnR>
                      <a:noFill/>
                    </a:lnR>
                    <a:lnT>
                      <a:noFill/>
                    </a:lnT>
                    <a:lnB>
                      <a:noFill/>
                    </a:lnB>
                    <a:noFill/>
                  </a:tcPr>
                </a:tc>
                <a:tc>
                  <a:txBody>
                    <a:bodyPr/>
                    <a:lstStyle/>
                    <a:p>
                      <a:pPr>
                        <a:buNone/>
                      </a:pPr>
                      <a:r>
                        <a:rPr lang="en-US" sz="1500" b="1"/>
                        <a:t>Critical</a:t>
                      </a:r>
                      <a:endParaRPr lang="en-US" sz="1500"/>
                    </a:p>
                  </a:txBody>
                  <a:tcPr marL="76200" marR="76200" marT="38100" marB="38100" anchor="ctr">
                    <a:lnL>
                      <a:noFill/>
                    </a:lnL>
                    <a:lnR>
                      <a:noFill/>
                    </a:lnR>
                    <a:lnT>
                      <a:noFill/>
                    </a:lnT>
                    <a:lnB>
                      <a:noFill/>
                    </a:lnB>
                    <a:noFill/>
                  </a:tcPr>
                </a:tc>
                <a:extLst>
                  <a:ext uri="{0D108BD9-81ED-4DB2-BD59-A6C34878D82A}">
                    <a16:rowId xmlns:a16="http://schemas.microsoft.com/office/drawing/2014/main" val="1425932385"/>
                  </a:ext>
                </a:extLst>
              </a:tr>
              <a:tr h="533400">
                <a:tc>
                  <a:txBody>
                    <a:bodyPr/>
                    <a:lstStyle/>
                    <a:p>
                      <a:pPr>
                        <a:buNone/>
                      </a:pPr>
                      <a:r>
                        <a:rPr lang="en-US" sz="1500" b="1" dirty="0"/>
                        <a:t>Almost Certain</a:t>
                      </a:r>
                      <a:endParaRPr lang="en-US" sz="1500" dirty="0"/>
                    </a:p>
                  </a:txBody>
                  <a:tcPr marL="76200" marR="76200" marT="38100" marB="38100" anchor="ctr">
                    <a:lnL>
                      <a:noFill/>
                    </a:lnL>
                    <a:lnR>
                      <a:noFill/>
                    </a:lnR>
                    <a:lnT>
                      <a:noFill/>
                    </a:lnT>
                    <a:lnB>
                      <a:noFill/>
                    </a:lnB>
                    <a:noFill/>
                  </a:tcPr>
                </a:tc>
                <a:tc>
                  <a:txBody>
                    <a:bodyPr/>
                    <a:lstStyle/>
                    <a:p>
                      <a:pPr>
                        <a:buNone/>
                      </a:pPr>
                      <a:r>
                        <a:rPr lang="en-US" sz="1500" dirty="0"/>
                        <a:t>🟢 Very Low</a:t>
                      </a:r>
                    </a:p>
                  </a:txBody>
                  <a:tcPr marL="76200" marR="76200" marT="38100" marB="38100" anchor="ctr">
                    <a:lnL>
                      <a:noFill/>
                    </a:lnL>
                    <a:lnR>
                      <a:noFill/>
                    </a:lnR>
                    <a:lnT>
                      <a:noFill/>
                    </a:lnT>
                    <a:lnB>
                      <a:noFill/>
                    </a:lnB>
                    <a:noFill/>
                  </a:tcPr>
                </a:tc>
                <a:tc>
                  <a:txBody>
                    <a:bodyPr/>
                    <a:lstStyle/>
                    <a:p>
                      <a:pPr>
                        <a:buNone/>
                      </a:pPr>
                      <a:r>
                        <a:rPr lang="en-US" sz="1500"/>
                        <a:t>🟡 Low</a:t>
                      </a:r>
                    </a:p>
                  </a:txBody>
                  <a:tcPr marL="76200" marR="76200" marT="38100" marB="38100" anchor="ctr">
                    <a:lnL>
                      <a:noFill/>
                    </a:lnL>
                    <a:lnR>
                      <a:noFill/>
                    </a:lnR>
                    <a:lnT>
                      <a:noFill/>
                    </a:lnT>
                    <a:lnB>
                      <a:noFill/>
                    </a:lnB>
                    <a:noFill/>
                  </a:tcPr>
                </a:tc>
                <a:tc>
                  <a:txBody>
                    <a:bodyPr/>
                    <a:lstStyle/>
                    <a:p>
                      <a:pPr>
                        <a:buNone/>
                      </a:pPr>
                      <a:r>
                        <a:rPr lang="en-US" sz="1500"/>
                        <a:t>🟠 Medium</a:t>
                      </a:r>
                    </a:p>
                  </a:txBody>
                  <a:tcPr marL="76200" marR="76200" marT="38100" marB="38100" anchor="ctr">
                    <a:lnL>
                      <a:noFill/>
                    </a:lnL>
                    <a:lnR>
                      <a:noFill/>
                    </a:lnR>
                    <a:lnT>
                      <a:noFill/>
                    </a:lnT>
                    <a:lnB>
                      <a:noFill/>
                    </a:lnB>
                    <a:noFill/>
                  </a:tcPr>
                </a:tc>
                <a:tc>
                  <a:txBody>
                    <a:bodyPr/>
                    <a:lstStyle/>
                    <a:p>
                      <a:pPr>
                        <a:buNone/>
                      </a:pPr>
                      <a:r>
                        <a:rPr lang="en-US" sz="1500"/>
                        <a:t>🔴 High</a:t>
                      </a:r>
                    </a:p>
                  </a:txBody>
                  <a:tcPr marL="76200" marR="76200" marT="38100" marB="38100" anchor="ctr">
                    <a:lnL>
                      <a:noFill/>
                    </a:lnL>
                    <a:lnR>
                      <a:noFill/>
                    </a:lnR>
                    <a:lnT>
                      <a:noFill/>
                    </a:lnT>
                    <a:lnB>
                      <a:noFill/>
                    </a:lnB>
                    <a:noFill/>
                  </a:tcPr>
                </a:tc>
                <a:tc>
                  <a:txBody>
                    <a:bodyPr/>
                    <a:lstStyle/>
                    <a:p>
                      <a:pPr>
                        <a:buNone/>
                      </a:pPr>
                      <a:r>
                        <a:rPr lang="en-US" sz="1500"/>
                        <a:t>🔴 Extreme</a:t>
                      </a:r>
                    </a:p>
                  </a:txBody>
                  <a:tcPr marL="76200" marR="76200" marT="38100" marB="38100" anchor="ctr">
                    <a:lnL>
                      <a:noFill/>
                    </a:lnL>
                    <a:lnR>
                      <a:noFill/>
                    </a:lnR>
                    <a:lnT>
                      <a:noFill/>
                    </a:lnT>
                    <a:lnB>
                      <a:noFill/>
                    </a:lnB>
                    <a:noFill/>
                  </a:tcPr>
                </a:tc>
                <a:extLst>
                  <a:ext uri="{0D108BD9-81ED-4DB2-BD59-A6C34878D82A}">
                    <a16:rowId xmlns:a16="http://schemas.microsoft.com/office/drawing/2014/main" val="207677508"/>
                  </a:ext>
                </a:extLst>
              </a:tr>
              <a:tr h="533400">
                <a:tc>
                  <a:txBody>
                    <a:bodyPr/>
                    <a:lstStyle/>
                    <a:p>
                      <a:pPr>
                        <a:buNone/>
                      </a:pPr>
                      <a:r>
                        <a:rPr lang="en-US" sz="1500" b="1" dirty="0" err="1"/>
                        <a:t>Likly</a:t>
                      </a:r>
                      <a:endParaRPr lang="en-US" sz="1500" dirty="0"/>
                    </a:p>
                  </a:txBody>
                  <a:tcPr marL="76200" marR="76200" marT="38100" marB="38100" anchor="ctr">
                    <a:lnL>
                      <a:noFill/>
                    </a:lnL>
                    <a:lnR>
                      <a:noFill/>
                    </a:lnR>
                    <a:lnT>
                      <a:noFill/>
                    </a:lnT>
                    <a:lnB>
                      <a:noFill/>
                    </a:lnB>
                    <a:noFill/>
                  </a:tcPr>
                </a:tc>
                <a:tc>
                  <a:txBody>
                    <a:bodyPr/>
                    <a:lstStyle/>
                    <a:p>
                      <a:pPr>
                        <a:buNone/>
                      </a:pPr>
                      <a:r>
                        <a:rPr lang="en-US" sz="1500" dirty="0"/>
                        <a:t>🟢 Very Low</a:t>
                      </a:r>
                    </a:p>
                  </a:txBody>
                  <a:tcPr marL="76200" marR="76200" marT="38100" marB="38100" anchor="ctr">
                    <a:lnL>
                      <a:noFill/>
                    </a:lnL>
                    <a:lnR>
                      <a:noFill/>
                    </a:lnR>
                    <a:lnT>
                      <a:noFill/>
                    </a:lnT>
                    <a:lnB>
                      <a:noFill/>
                    </a:lnB>
                    <a:noFill/>
                  </a:tcPr>
                </a:tc>
                <a:tc>
                  <a:txBody>
                    <a:bodyPr/>
                    <a:lstStyle/>
                    <a:p>
                      <a:pPr>
                        <a:buNone/>
                      </a:pPr>
                      <a:r>
                        <a:rPr lang="en-US" sz="1500" dirty="0"/>
                        <a:t>🟡 Low</a:t>
                      </a:r>
                    </a:p>
                  </a:txBody>
                  <a:tcPr marL="76200" marR="76200" marT="38100" marB="38100" anchor="ctr">
                    <a:lnL>
                      <a:noFill/>
                    </a:lnL>
                    <a:lnR>
                      <a:noFill/>
                    </a:lnR>
                    <a:lnT>
                      <a:noFill/>
                    </a:lnT>
                    <a:lnB>
                      <a:noFill/>
                    </a:lnB>
                    <a:noFill/>
                  </a:tcPr>
                </a:tc>
                <a:tc>
                  <a:txBody>
                    <a:bodyPr/>
                    <a:lstStyle/>
                    <a:p>
                      <a:pPr>
                        <a:buNone/>
                      </a:pPr>
                      <a:r>
                        <a:rPr lang="en-US" sz="1500"/>
                        <a:t>🟠 Medium</a:t>
                      </a:r>
                    </a:p>
                  </a:txBody>
                  <a:tcPr marL="76200" marR="76200" marT="38100" marB="38100" anchor="ctr">
                    <a:lnL>
                      <a:noFill/>
                    </a:lnL>
                    <a:lnR>
                      <a:noFill/>
                    </a:lnR>
                    <a:lnT>
                      <a:noFill/>
                    </a:lnT>
                    <a:lnB>
                      <a:noFill/>
                    </a:lnB>
                    <a:noFill/>
                  </a:tcPr>
                </a:tc>
                <a:tc>
                  <a:txBody>
                    <a:bodyPr/>
                    <a:lstStyle/>
                    <a:p>
                      <a:pPr>
                        <a:buNone/>
                      </a:pPr>
                      <a:r>
                        <a:rPr lang="en-US" sz="1500"/>
                        <a:t>🔴 High</a:t>
                      </a:r>
                    </a:p>
                  </a:txBody>
                  <a:tcPr marL="76200" marR="76200" marT="38100" marB="38100" anchor="ctr">
                    <a:lnL>
                      <a:noFill/>
                    </a:lnL>
                    <a:lnR>
                      <a:noFill/>
                    </a:lnR>
                    <a:lnT>
                      <a:noFill/>
                    </a:lnT>
                    <a:lnB>
                      <a:noFill/>
                    </a:lnB>
                    <a:noFill/>
                  </a:tcPr>
                </a:tc>
                <a:tc>
                  <a:txBody>
                    <a:bodyPr/>
                    <a:lstStyle/>
                    <a:p>
                      <a:pPr>
                        <a:buNone/>
                      </a:pPr>
                      <a:r>
                        <a:rPr lang="en-US" sz="1500" dirty="0"/>
                        <a:t>🔴 Extreme</a:t>
                      </a:r>
                    </a:p>
                  </a:txBody>
                  <a:tcPr marL="76200" marR="76200" marT="38100" marB="38100" anchor="ctr">
                    <a:lnL>
                      <a:noFill/>
                    </a:lnL>
                    <a:lnR>
                      <a:noFill/>
                    </a:lnR>
                    <a:lnT>
                      <a:noFill/>
                    </a:lnT>
                    <a:lnB>
                      <a:noFill/>
                    </a:lnB>
                    <a:noFill/>
                  </a:tcPr>
                </a:tc>
                <a:extLst>
                  <a:ext uri="{0D108BD9-81ED-4DB2-BD59-A6C34878D82A}">
                    <a16:rowId xmlns:a16="http://schemas.microsoft.com/office/drawing/2014/main" val="2935678388"/>
                  </a:ext>
                </a:extLst>
              </a:tr>
              <a:tr h="533400">
                <a:tc>
                  <a:txBody>
                    <a:bodyPr/>
                    <a:lstStyle/>
                    <a:p>
                      <a:pPr>
                        <a:buNone/>
                      </a:pPr>
                      <a:r>
                        <a:rPr lang="en-US" sz="1500" b="1"/>
                        <a:t>Possible</a:t>
                      </a:r>
                      <a:endParaRPr lang="en-US" sz="1500"/>
                    </a:p>
                  </a:txBody>
                  <a:tcPr marL="76200" marR="76200" marT="38100" marB="38100" anchor="ctr">
                    <a:lnL>
                      <a:noFill/>
                    </a:lnL>
                    <a:lnR>
                      <a:noFill/>
                    </a:lnR>
                    <a:lnT>
                      <a:noFill/>
                    </a:lnT>
                    <a:lnB>
                      <a:noFill/>
                    </a:lnB>
                    <a:noFill/>
                  </a:tcPr>
                </a:tc>
                <a:tc>
                  <a:txBody>
                    <a:bodyPr/>
                    <a:lstStyle/>
                    <a:p>
                      <a:pPr>
                        <a:buNone/>
                      </a:pPr>
                      <a:r>
                        <a:rPr lang="en-US" sz="1500"/>
                        <a:t>🟢 Very Low</a:t>
                      </a:r>
                    </a:p>
                  </a:txBody>
                  <a:tcPr marL="76200" marR="76200" marT="38100" marB="38100" anchor="ctr">
                    <a:lnL>
                      <a:noFill/>
                    </a:lnL>
                    <a:lnR>
                      <a:noFill/>
                    </a:lnR>
                    <a:lnT>
                      <a:noFill/>
                    </a:lnT>
                    <a:lnB>
                      <a:noFill/>
                    </a:lnB>
                    <a:noFill/>
                  </a:tcPr>
                </a:tc>
                <a:tc>
                  <a:txBody>
                    <a:bodyPr/>
                    <a:lstStyle/>
                    <a:p>
                      <a:pPr>
                        <a:buNone/>
                      </a:pPr>
                      <a:r>
                        <a:rPr lang="en-US" sz="1500"/>
                        <a:t>🟡 Low</a:t>
                      </a:r>
                    </a:p>
                  </a:txBody>
                  <a:tcPr marL="76200" marR="76200" marT="38100" marB="38100" anchor="ctr">
                    <a:lnL>
                      <a:noFill/>
                    </a:lnL>
                    <a:lnR>
                      <a:noFill/>
                    </a:lnR>
                    <a:lnT>
                      <a:noFill/>
                    </a:lnT>
                    <a:lnB>
                      <a:noFill/>
                    </a:lnB>
                    <a:noFill/>
                  </a:tcPr>
                </a:tc>
                <a:tc>
                  <a:txBody>
                    <a:bodyPr/>
                    <a:lstStyle/>
                    <a:p>
                      <a:pPr>
                        <a:buNone/>
                      </a:pPr>
                      <a:r>
                        <a:rPr lang="en-US" sz="1500" dirty="0"/>
                        <a:t> Medium</a:t>
                      </a:r>
                    </a:p>
                  </a:txBody>
                  <a:tcPr marL="76200" marR="76200" marT="38100" marB="38100" anchor="ctr">
                    <a:lnL>
                      <a:noFill/>
                    </a:lnL>
                    <a:lnR>
                      <a:noFill/>
                    </a:lnR>
                    <a:lnT>
                      <a:noFill/>
                    </a:lnT>
                    <a:lnB>
                      <a:noFill/>
                    </a:lnB>
                    <a:noFill/>
                  </a:tcPr>
                </a:tc>
                <a:tc>
                  <a:txBody>
                    <a:bodyPr/>
                    <a:lstStyle/>
                    <a:p>
                      <a:pPr>
                        <a:buNone/>
                      </a:pPr>
                      <a:r>
                        <a:rPr lang="en-US" sz="1500"/>
                        <a:t>🔴 High</a:t>
                      </a:r>
                    </a:p>
                  </a:txBody>
                  <a:tcPr marL="76200" marR="76200" marT="38100" marB="38100" anchor="ctr">
                    <a:lnL>
                      <a:noFill/>
                    </a:lnL>
                    <a:lnR>
                      <a:noFill/>
                    </a:lnR>
                    <a:lnT>
                      <a:noFill/>
                    </a:lnT>
                    <a:lnB>
                      <a:noFill/>
                    </a:lnB>
                    <a:noFill/>
                  </a:tcPr>
                </a:tc>
                <a:tc>
                  <a:txBody>
                    <a:bodyPr/>
                    <a:lstStyle/>
                    <a:p>
                      <a:pPr>
                        <a:buNone/>
                      </a:pPr>
                      <a:r>
                        <a:rPr lang="en-US" sz="1500"/>
                        <a:t>🔴 High</a:t>
                      </a:r>
                    </a:p>
                  </a:txBody>
                  <a:tcPr marL="76200" marR="76200" marT="38100" marB="38100" anchor="ctr">
                    <a:lnL>
                      <a:noFill/>
                    </a:lnL>
                    <a:lnR>
                      <a:noFill/>
                    </a:lnR>
                    <a:lnT>
                      <a:noFill/>
                    </a:lnT>
                    <a:lnB>
                      <a:noFill/>
                    </a:lnB>
                    <a:noFill/>
                  </a:tcPr>
                </a:tc>
                <a:extLst>
                  <a:ext uri="{0D108BD9-81ED-4DB2-BD59-A6C34878D82A}">
                    <a16:rowId xmlns:a16="http://schemas.microsoft.com/office/drawing/2014/main" val="1104095650"/>
                  </a:ext>
                </a:extLst>
              </a:tr>
              <a:tr h="533400">
                <a:tc>
                  <a:txBody>
                    <a:bodyPr/>
                    <a:lstStyle/>
                    <a:p>
                      <a:pPr>
                        <a:buNone/>
                      </a:pPr>
                      <a:r>
                        <a:rPr lang="en-US" sz="1500" b="1"/>
                        <a:t>Unlikely</a:t>
                      </a:r>
                      <a:endParaRPr lang="en-US" sz="1500"/>
                    </a:p>
                  </a:txBody>
                  <a:tcPr marL="76200" marR="76200" marT="38100" marB="38100" anchor="ctr">
                    <a:lnL>
                      <a:noFill/>
                    </a:lnL>
                    <a:lnR>
                      <a:noFill/>
                    </a:lnR>
                    <a:lnT>
                      <a:noFill/>
                    </a:lnT>
                    <a:lnB>
                      <a:noFill/>
                    </a:lnB>
                    <a:noFill/>
                  </a:tcPr>
                </a:tc>
                <a:tc>
                  <a:txBody>
                    <a:bodyPr/>
                    <a:lstStyle/>
                    <a:p>
                      <a:pPr>
                        <a:buNone/>
                      </a:pPr>
                      <a:r>
                        <a:rPr lang="en-US" sz="1500" dirty="0"/>
                        <a:t>🟢 Very Low</a:t>
                      </a:r>
                    </a:p>
                  </a:txBody>
                  <a:tcPr marL="76200" marR="76200" marT="38100" marB="38100" anchor="ctr">
                    <a:lnL>
                      <a:noFill/>
                    </a:lnL>
                    <a:lnR>
                      <a:noFill/>
                    </a:lnR>
                    <a:lnT>
                      <a:noFill/>
                    </a:lnT>
                    <a:lnB>
                      <a:noFill/>
                    </a:lnB>
                    <a:noFill/>
                  </a:tcPr>
                </a:tc>
                <a:tc>
                  <a:txBody>
                    <a:bodyPr/>
                    <a:lstStyle/>
                    <a:p>
                      <a:pPr>
                        <a:buNone/>
                      </a:pPr>
                      <a:r>
                        <a:rPr lang="en-US" sz="1500"/>
                        <a:t>🟢 Very Low</a:t>
                      </a:r>
                    </a:p>
                  </a:txBody>
                  <a:tcPr marL="76200" marR="76200" marT="38100" marB="38100" anchor="ctr">
                    <a:lnL>
                      <a:noFill/>
                    </a:lnL>
                    <a:lnR>
                      <a:noFill/>
                    </a:lnR>
                    <a:lnT>
                      <a:noFill/>
                    </a:lnT>
                    <a:lnB>
                      <a:noFill/>
                    </a:lnB>
                    <a:noFill/>
                  </a:tcPr>
                </a:tc>
                <a:tc>
                  <a:txBody>
                    <a:bodyPr/>
                    <a:lstStyle/>
                    <a:p>
                      <a:pPr>
                        <a:buNone/>
                      </a:pPr>
                      <a:r>
                        <a:rPr lang="en-US" sz="1500"/>
                        <a:t>🟡 Low</a:t>
                      </a:r>
                    </a:p>
                  </a:txBody>
                  <a:tcPr marL="76200" marR="76200" marT="38100" marB="38100" anchor="ctr">
                    <a:lnL>
                      <a:noFill/>
                    </a:lnL>
                    <a:lnR>
                      <a:noFill/>
                    </a:lnR>
                    <a:lnT>
                      <a:noFill/>
                    </a:lnT>
                    <a:lnB>
                      <a:noFill/>
                    </a:lnB>
                    <a:noFill/>
                  </a:tcPr>
                </a:tc>
                <a:tc>
                  <a:txBody>
                    <a:bodyPr/>
                    <a:lstStyle/>
                    <a:p>
                      <a:pPr>
                        <a:buNone/>
                      </a:pPr>
                      <a:r>
                        <a:rPr lang="en-US" sz="1500"/>
                        <a:t>🟠 Medium</a:t>
                      </a:r>
                    </a:p>
                  </a:txBody>
                  <a:tcPr marL="76200" marR="76200" marT="38100" marB="38100" anchor="ctr">
                    <a:lnL>
                      <a:noFill/>
                    </a:lnL>
                    <a:lnR>
                      <a:noFill/>
                    </a:lnR>
                    <a:lnT>
                      <a:noFill/>
                    </a:lnT>
                    <a:lnB>
                      <a:noFill/>
                    </a:lnB>
                    <a:noFill/>
                  </a:tcPr>
                </a:tc>
                <a:tc>
                  <a:txBody>
                    <a:bodyPr/>
                    <a:lstStyle/>
                    <a:p>
                      <a:pPr>
                        <a:buNone/>
                      </a:pPr>
                      <a:r>
                        <a:rPr lang="en-US" sz="1500"/>
                        <a:t>🔴 High</a:t>
                      </a:r>
                    </a:p>
                  </a:txBody>
                  <a:tcPr marL="76200" marR="76200" marT="38100" marB="38100" anchor="ctr">
                    <a:lnL>
                      <a:noFill/>
                    </a:lnL>
                    <a:lnR>
                      <a:noFill/>
                    </a:lnR>
                    <a:lnT>
                      <a:noFill/>
                    </a:lnT>
                    <a:lnB>
                      <a:noFill/>
                    </a:lnB>
                    <a:noFill/>
                  </a:tcPr>
                </a:tc>
                <a:extLst>
                  <a:ext uri="{0D108BD9-81ED-4DB2-BD59-A6C34878D82A}">
                    <a16:rowId xmlns:a16="http://schemas.microsoft.com/office/drawing/2014/main" val="3011273192"/>
                  </a:ext>
                </a:extLst>
              </a:tr>
              <a:tr h="533400">
                <a:tc>
                  <a:txBody>
                    <a:bodyPr/>
                    <a:lstStyle/>
                    <a:p>
                      <a:pPr>
                        <a:buNone/>
                      </a:pPr>
                      <a:r>
                        <a:rPr lang="en-US" sz="1500" b="1"/>
                        <a:t>Rare</a:t>
                      </a:r>
                      <a:endParaRPr lang="en-US" sz="1500"/>
                    </a:p>
                  </a:txBody>
                  <a:tcPr marL="76200" marR="76200" marT="38100" marB="38100" anchor="ctr">
                    <a:lnL>
                      <a:noFill/>
                    </a:lnL>
                    <a:lnR>
                      <a:noFill/>
                    </a:lnR>
                    <a:lnT>
                      <a:noFill/>
                    </a:lnT>
                    <a:lnB>
                      <a:noFill/>
                    </a:lnB>
                    <a:noFill/>
                  </a:tcPr>
                </a:tc>
                <a:tc>
                  <a:txBody>
                    <a:bodyPr/>
                    <a:lstStyle/>
                    <a:p>
                      <a:pPr>
                        <a:buNone/>
                      </a:pPr>
                      <a:r>
                        <a:rPr lang="en-US" sz="1500" dirty="0"/>
                        <a:t>🟢 Very Low</a:t>
                      </a:r>
                    </a:p>
                  </a:txBody>
                  <a:tcPr marL="76200" marR="76200" marT="38100" marB="38100" anchor="ctr">
                    <a:lnL>
                      <a:noFill/>
                    </a:lnL>
                    <a:lnR>
                      <a:noFill/>
                    </a:lnR>
                    <a:lnT>
                      <a:noFill/>
                    </a:lnT>
                    <a:lnB>
                      <a:noFill/>
                    </a:lnB>
                    <a:noFill/>
                  </a:tcPr>
                </a:tc>
                <a:tc>
                  <a:txBody>
                    <a:bodyPr/>
                    <a:lstStyle/>
                    <a:p>
                      <a:pPr>
                        <a:buNone/>
                      </a:pPr>
                      <a:r>
                        <a:rPr lang="en-US" sz="1500"/>
                        <a:t>🟢 Very Low</a:t>
                      </a:r>
                    </a:p>
                  </a:txBody>
                  <a:tcPr marL="76200" marR="76200" marT="38100" marB="38100" anchor="ctr">
                    <a:lnL>
                      <a:noFill/>
                    </a:lnL>
                    <a:lnR>
                      <a:noFill/>
                    </a:lnR>
                    <a:lnT>
                      <a:noFill/>
                    </a:lnT>
                    <a:lnB>
                      <a:noFill/>
                    </a:lnB>
                    <a:noFill/>
                  </a:tcPr>
                </a:tc>
                <a:tc>
                  <a:txBody>
                    <a:bodyPr/>
                    <a:lstStyle/>
                    <a:p>
                      <a:pPr>
                        <a:buNone/>
                      </a:pPr>
                      <a:r>
                        <a:rPr lang="en-US" sz="1500"/>
                        <a:t>🟡 Low</a:t>
                      </a:r>
                    </a:p>
                  </a:txBody>
                  <a:tcPr marL="76200" marR="76200" marT="38100" marB="38100" anchor="ctr">
                    <a:lnL>
                      <a:noFill/>
                    </a:lnL>
                    <a:lnR>
                      <a:noFill/>
                    </a:lnR>
                    <a:lnT>
                      <a:noFill/>
                    </a:lnT>
                    <a:lnB>
                      <a:noFill/>
                    </a:lnB>
                    <a:noFill/>
                  </a:tcPr>
                </a:tc>
                <a:tc>
                  <a:txBody>
                    <a:bodyPr/>
                    <a:lstStyle/>
                    <a:p>
                      <a:pPr>
                        <a:buNone/>
                      </a:pPr>
                      <a:r>
                        <a:rPr lang="en-US" sz="1500"/>
                        <a:t>🟠 Medium</a:t>
                      </a:r>
                    </a:p>
                  </a:txBody>
                  <a:tcPr marL="76200" marR="76200" marT="38100" marB="38100" anchor="ctr">
                    <a:lnL>
                      <a:noFill/>
                    </a:lnL>
                    <a:lnR>
                      <a:noFill/>
                    </a:lnR>
                    <a:lnT>
                      <a:noFill/>
                    </a:lnT>
                    <a:lnB>
                      <a:noFill/>
                    </a:lnB>
                    <a:noFill/>
                  </a:tcPr>
                </a:tc>
                <a:tc>
                  <a:txBody>
                    <a:bodyPr/>
                    <a:lstStyle/>
                    <a:p>
                      <a:pPr>
                        <a:buNone/>
                      </a:pPr>
                      <a:r>
                        <a:rPr lang="en-US" sz="1500" dirty="0"/>
                        <a:t>🔴 High</a:t>
                      </a:r>
                    </a:p>
                  </a:txBody>
                  <a:tcPr marL="76200" marR="76200" marT="38100" marB="38100" anchor="ctr">
                    <a:lnL>
                      <a:noFill/>
                    </a:lnL>
                    <a:lnR>
                      <a:noFill/>
                    </a:lnR>
                    <a:lnT>
                      <a:noFill/>
                    </a:lnT>
                    <a:lnB>
                      <a:noFill/>
                    </a:lnB>
                    <a:noFill/>
                  </a:tcPr>
                </a:tc>
                <a:extLst>
                  <a:ext uri="{0D108BD9-81ED-4DB2-BD59-A6C34878D82A}">
                    <a16:rowId xmlns:a16="http://schemas.microsoft.com/office/drawing/2014/main" val="3678345515"/>
                  </a:ext>
                </a:extLst>
              </a:tr>
            </a:tbl>
          </a:graphicData>
        </a:graphic>
      </p:graphicFrame>
      <p:pic>
        <p:nvPicPr>
          <p:cNvPr id="8" name="table">
            <a:extLst>
              <a:ext uri="{FF2B5EF4-FFF2-40B4-BE49-F238E27FC236}">
                <a16:creationId xmlns:a16="http://schemas.microsoft.com/office/drawing/2014/main" id="{E17568AA-4553-8D46-1612-8749F8D2489D}"/>
              </a:ext>
            </a:extLst>
          </p:cNvPr>
          <p:cNvPicPr>
            <a:picLocks noChangeAspect="1"/>
          </p:cNvPicPr>
          <p:nvPr/>
        </p:nvPicPr>
        <p:blipFill>
          <a:blip r:embed="rId3"/>
          <a:stretch>
            <a:fillRect/>
          </a:stretch>
        </p:blipFill>
        <p:spPr>
          <a:xfrm>
            <a:off x="564477" y="1566402"/>
            <a:ext cx="7886267" cy="5226752"/>
          </a:xfrm>
          <a:prstGeom prst="rect">
            <a:avLst/>
          </a:prstGeom>
        </p:spPr>
      </p:pic>
      <p:sp>
        <p:nvSpPr>
          <p:cNvPr id="10" name="Arrow: Up 9">
            <a:extLst>
              <a:ext uri="{FF2B5EF4-FFF2-40B4-BE49-F238E27FC236}">
                <a16:creationId xmlns:a16="http://schemas.microsoft.com/office/drawing/2014/main" id="{E3CDACD8-E2E2-FB4C-3283-854FA441DD4B}"/>
              </a:ext>
            </a:extLst>
          </p:cNvPr>
          <p:cNvSpPr/>
          <p:nvPr/>
        </p:nvSpPr>
        <p:spPr>
          <a:xfrm>
            <a:off x="0" y="2890345"/>
            <a:ext cx="564477" cy="2850931"/>
          </a:xfrm>
          <a:prstGeom prst="up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500" dirty="0"/>
          </a:p>
        </p:txBody>
      </p:sp>
      <p:sp>
        <p:nvSpPr>
          <p:cNvPr id="11" name="TextBox 10">
            <a:extLst>
              <a:ext uri="{FF2B5EF4-FFF2-40B4-BE49-F238E27FC236}">
                <a16:creationId xmlns:a16="http://schemas.microsoft.com/office/drawing/2014/main" id="{E82DC2C9-780E-3D8D-05ED-CC6B9223CA72}"/>
              </a:ext>
            </a:extLst>
          </p:cNvPr>
          <p:cNvSpPr txBox="1"/>
          <p:nvPr/>
        </p:nvSpPr>
        <p:spPr>
          <a:xfrm rot="16200000">
            <a:off x="-241598" y="3944399"/>
            <a:ext cx="1080809" cy="348878"/>
          </a:xfrm>
          <a:prstGeom prst="rect">
            <a:avLst/>
          </a:prstGeom>
          <a:noFill/>
        </p:spPr>
        <p:txBody>
          <a:bodyPr wrap="none" rtlCol="0">
            <a:spAutoFit/>
          </a:bodyPr>
          <a:lstStyle/>
          <a:p>
            <a:r>
              <a:rPr lang="en-US" sz="1667" dirty="0"/>
              <a:t>Likelihood</a:t>
            </a:r>
          </a:p>
        </p:txBody>
      </p:sp>
      <p:sp>
        <p:nvSpPr>
          <p:cNvPr id="12" name="Arrow: Right 11">
            <a:extLst>
              <a:ext uri="{FF2B5EF4-FFF2-40B4-BE49-F238E27FC236}">
                <a16:creationId xmlns:a16="http://schemas.microsoft.com/office/drawing/2014/main" id="{9828C1E1-3B76-A589-FA19-CEE0EB971546}"/>
              </a:ext>
            </a:extLst>
          </p:cNvPr>
          <p:cNvSpPr/>
          <p:nvPr/>
        </p:nvSpPr>
        <p:spPr>
          <a:xfrm>
            <a:off x="1995916" y="929713"/>
            <a:ext cx="2601310" cy="553448"/>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 name="TextBox 12">
            <a:extLst>
              <a:ext uri="{FF2B5EF4-FFF2-40B4-BE49-F238E27FC236}">
                <a16:creationId xmlns:a16="http://schemas.microsoft.com/office/drawing/2014/main" id="{055C42CD-5B35-4246-CC13-7366F9C23B21}"/>
              </a:ext>
            </a:extLst>
          </p:cNvPr>
          <p:cNvSpPr txBox="1"/>
          <p:nvPr/>
        </p:nvSpPr>
        <p:spPr>
          <a:xfrm>
            <a:off x="2634579" y="1012954"/>
            <a:ext cx="1371440" cy="369332"/>
          </a:xfrm>
          <a:prstGeom prst="rect">
            <a:avLst/>
          </a:prstGeom>
          <a:noFill/>
        </p:spPr>
        <p:txBody>
          <a:bodyPr wrap="square" rtlCol="0">
            <a:spAutoFit/>
          </a:bodyPr>
          <a:lstStyle/>
          <a:p>
            <a:r>
              <a:rPr lang="en-US" dirty="0"/>
              <a:t>Severity</a:t>
            </a:r>
          </a:p>
        </p:txBody>
      </p:sp>
      <p:sp>
        <p:nvSpPr>
          <p:cNvPr id="9" name="Text 1"/>
          <p:cNvSpPr/>
          <p:nvPr/>
        </p:nvSpPr>
        <p:spPr>
          <a:xfrm>
            <a:off x="8724998" y="1905001"/>
            <a:ext cx="3342636" cy="3877498"/>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These are the findings from our recent penetration test on TARGET 197.168.57.30, highlighting identified vulnerabilities, successful exploitation methods, and proposed remediation strategies. Our goal is to provide a clear understanding of your current security posture and actionable steps to enhance your defenses</a:t>
            </a:r>
            <a:r>
              <a:rPr lang="en-US" sz="1458" dirty="0">
                <a:solidFill>
                  <a:srgbClr val="746558"/>
                </a:solidFill>
                <a:latin typeface="Gelasio" pitchFamily="34" charset="0"/>
                <a:ea typeface="Gelasio" pitchFamily="34" charset="-122"/>
                <a:cs typeface="Gelasio" pitchFamily="34" charset="-120"/>
              </a:rPr>
              <a:t>.</a:t>
            </a:r>
            <a:endParaRPr lang="en-US" sz="1458" dirty="0"/>
          </a:p>
        </p:txBody>
      </p:sp>
    </p:spTree>
    <p:extLst>
      <p:ext uri="{BB962C8B-B14F-4D97-AF65-F5344CB8AC3E}">
        <p14:creationId xmlns:p14="http://schemas.microsoft.com/office/powerpoint/2010/main" val="469753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381120" y="1351249"/>
            <a:ext cx="7053431" cy="1871635"/>
          </a:xfrm>
          <a:prstGeom prst="rect">
            <a:avLst/>
          </a:prstGeom>
          <a:solidFill>
            <a:schemeClr val="bg1">
              <a:lumMod val="75000"/>
            </a:schemeClr>
          </a:solidFill>
          <a:ln/>
        </p:spPr>
        <p:txBody>
          <a:bodyPr wrap="square" lIns="0" tIns="0" rIns="0" bIns="0" rtlCol="0" anchor="t"/>
          <a:lstStyle/>
          <a:p>
            <a:pPr>
              <a:lnSpc>
                <a:spcPts val="4625"/>
              </a:lnSpc>
            </a:pPr>
            <a:r>
              <a:rPr lang="en-US" sz="3000" dirty="0">
                <a:solidFill>
                  <a:srgbClr val="484237"/>
                </a:solidFill>
                <a:latin typeface="Gelasio Semi Bold" pitchFamily="34" charset="0"/>
                <a:ea typeface="Gelasio Semi Bold" pitchFamily="34" charset="-122"/>
                <a:cs typeface="Gelasio Semi Bold" pitchFamily="34" charset="-120"/>
              </a:rPr>
              <a:t>Penetration Test Results &amp; Remediation Priorities based on scanning the network infrastructure</a:t>
            </a:r>
            <a:endParaRPr lang="en-US" sz="3000" dirty="0"/>
          </a:p>
        </p:txBody>
      </p:sp>
      <p:sp>
        <p:nvSpPr>
          <p:cNvPr id="6" name="TextBox 5">
            <a:extLst>
              <a:ext uri="{FF2B5EF4-FFF2-40B4-BE49-F238E27FC236}">
                <a16:creationId xmlns:a16="http://schemas.microsoft.com/office/drawing/2014/main" id="{2EACF34E-3A7E-0ABB-9D3E-7858BC2D96A8}"/>
              </a:ext>
            </a:extLst>
          </p:cNvPr>
          <p:cNvSpPr txBox="1"/>
          <p:nvPr/>
        </p:nvSpPr>
        <p:spPr>
          <a:xfrm>
            <a:off x="2713220" y="-98524"/>
            <a:ext cx="8097660" cy="1477328"/>
          </a:xfrm>
          <a:prstGeom prst="rect">
            <a:avLst/>
          </a:prstGeom>
          <a:solidFill>
            <a:srgbClr val="76E3FF"/>
          </a:solidFill>
        </p:spPr>
        <p:txBody>
          <a:bodyPr wrap="square" rtlCol="0">
            <a:spAutoFit/>
          </a:bodyPr>
          <a:lstStyle/>
          <a:p>
            <a:r>
              <a:rPr lang="en-US" sz="4500" dirty="0"/>
              <a:t>Risk Management Matrix</a:t>
            </a:r>
          </a:p>
          <a:p>
            <a:endParaRPr lang="en-US" sz="4500" dirty="0"/>
          </a:p>
        </p:txBody>
      </p:sp>
      <p:sp>
        <p:nvSpPr>
          <p:cNvPr id="7" name="TextBox 6">
            <a:extLst>
              <a:ext uri="{FF2B5EF4-FFF2-40B4-BE49-F238E27FC236}">
                <a16:creationId xmlns:a16="http://schemas.microsoft.com/office/drawing/2014/main" id="{2B67D076-3954-C879-65F4-22148100833D}"/>
              </a:ext>
            </a:extLst>
          </p:cNvPr>
          <p:cNvSpPr txBox="1"/>
          <p:nvPr/>
        </p:nvSpPr>
        <p:spPr>
          <a:xfrm>
            <a:off x="2956035" y="709389"/>
            <a:ext cx="6522746" cy="784830"/>
          </a:xfrm>
          <a:prstGeom prst="rect">
            <a:avLst/>
          </a:prstGeom>
          <a:noFill/>
        </p:spPr>
        <p:txBody>
          <a:bodyPr wrap="square" rtlCol="0">
            <a:spAutoFit/>
          </a:bodyPr>
          <a:lstStyle/>
          <a:p>
            <a:r>
              <a:rPr lang="en-US" sz="1500" dirty="0">
                <a:solidFill>
                  <a:schemeClr val="tx1">
                    <a:lumMod val="95000"/>
                    <a:lumOff val="5000"/>
                  </a:schemeClr>
                </a:solidFill>
                <a:latin typeface="Arial" panose="020B0604020202020204" pitchFamily="34" charset="0"/>
                <a:cs typeface="Arial" panose="020B0604020202020204" pitchFamily="34" charset="0"/>
              </a:rPr>
              <a:t>Likelihood vs. Severity based on Vulnerability Scan TARGET 197.168.57.30 and 192.168.57.20</a:t>
            </a:r>
          </a:p>
          <a:p>
            <a:endParaRPr lang="en-US" sz="1500" dirty="0"/>
          </a:p>
        </p:txBody>
      </p:sp>
      <p:sp>
        <p:nvSpPr>
          <p:cNvPr id="2" name="TextBox 1">
            <a:extLst>
              <a:ext uri="{FF2B5EF4-FFF2-40B4-BE49-F238E27FC236}">
                <a16:creationId xmlns:a16="http://schemas.microsoft.com/office/drawing/2014/main" id="{6689F5CA-0D6C-ADBE-2DAE-6292A60B9A1C}"/>
              </a:ext>
            </a:extLst>
          </p:cNvPr>
          <p:cNvSpPr txBox="1"/>
          <p:nvPr/>
        </p:nvSpPr>
        <p:spPr>
          <a:xfrm>
            <a:off x="8629976" y="1960053"/>
            <a:ext cx="3562024" cy="4093428"/>
          </a:xfrm>
          <a:prstGeom prst="rect">
            <a:avLst/>
          </a:prstGeom>
          <a:noFill/>
        </p:spPr>
        <p:txBody>
          <a:bodyPr wrap="square">
            <a:spAutoFit/>
          </a:bodyPr>
          <a:lstStyle/>
          <a:p>
            <a:pPr>
              <a:buNone/>
            </a:pPr>
            <a:r>
              <a:rPr lang="en-US" sz="2000" dirty="0"/>
              <a:t>Here’s the </a:t>
            </a:r>
            <a:r>
              <a:rPr lang="en-US" sz="2000" b="1" dirty="0"/>
              <a:t>Risk Management Matrix</a:t>
            </a:r>
            <a:r>
              <a:rPr lang="en-US" sz="2000" dirty="0"/>
              <a:t> created from the vulnerabilities in the scan </a:t>
            </a:r>
            <a:r>
              <a:rPr lang="en-US" sz="2000" dirty="0" err="1"/>
              <a:t>report:of</a:t>
            </a:r>
            <a:r>
              <a:rPr lang="en-US" sz="2000" dirty="0"/>
              <a:t> 192.168.57.30</a:t>
            </a:r>
          </a:p>
          <a:p>
            <a:pPr>
              <a:buNone/>
            </a:pPr>
            <a:endParaRPr lang="en-US" sz="2000" dirty="0"/>
          </a:p>
          <a:p>
            <a:pPr>
              <a:buFont typeface="Arial" panose="020B0604020202020204" pitchFamily="34" charset="0"/>
              <a:buChar char="•"/>
            </a:pPr>
            <a:r>
              <a:rPr lang="en-US" sz="2000" b="1" dirty="0"/>
              <a:t>8 vulnerabilities</a:t>
            </a:r>
            <a:r>
              <a:rPr lang="en-US" sz="2000" dirty="0"/>
              <a:t> fall under </a:t>
            </a:r>
            <a:r>
              <a:rPr lang="en-US" sz="2000" b="1" dirty="0"/>
              <a:t>Severe Impact + Almost Certain Likelihood</a:t>
            </a:r>
            <a:r>
              <a:rPr lang="en-US" sz="2000" dirty="0"/>
              <a:t> (highest risk)</a:t>
            </a:r>
          </a:p>
          <a:p>
            <a:endParaRPr lang="en-US" sz="2000" dirty="0"/>
          </a:p>
          <a:p>
            <a:pPr>
              <a:buFont typeface="Arial" panose="020B0604020202020204" pitchFamily="34" charset="0"/>
              <a:buChar char="•"/>
            </a:pPr>
            <a:r>
              <a:rPr lang="en-US" sz="2000" b="1" dirty="0"/>
              <a:t>2 vulnerabilities</a:t>
            </a:r>
            <a:r>
              <a:rPr lang="en-US" sz="2000" dirty="0"/>
              <a:t> fall under </a:t>
            </a:r>
            <a:r>
              <a:rPr lang="en-US" sz="2000" b="1" dirty="0"/>
              <a:t>Major Impact + Likely Likelihood</a:t>
            </a:r>
            <a:r>
              <a:rPr lang="en-US" sz="2000" dirty="0"/>
              <a:t>.</a:t>
            </a:r>
          </a:p>
        </p:txBody>
      </p:sp>
      <p:pic>
        <p:nvPicPr>
          <p:cNvPr id="8" name="Picture 7">
            <a:extLst>
              <a:ext uri="{FF2B5EF4-FFF2-40B4-BE49-F238E27FC236}">
                <a16:creationId xmlns:a16="http://schemas.microsoft.com/office/drawing/2014/main" id="{6B2003B3-DA5D-F9B3-6680-D8ABE48609CE}"/>
              </a:ext>
            </a:extLst>
          </p:cNvPr>
          <p:cNvPicPr>
            <a:picLocks noChangeAspect="1"/>
          </p:cNvPicPr>
          <p:nvPr/>
        </p:nvPicPr>
        <p:blipFill>
          <a:blip r:embed="rId3"/>
          <a:srcRect l="41311" t="27184" r="23139" b="19390"/>
          <a:stretch>
            <a:fillRect/>
          </a:stretch>
        </p:blipFill>
        <p:spPr>
          <a:xfrm>
            <a:off x="2310510" y="3195887"/>
            <a:ext cx="4334182" cy="366211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43747E-BC9C-516B-69D0-8691A5A53812}"/>
              </a:ext>
            </a:extLst>
          </p:cNvPr>
          <p:cNvPicPr>
            <a:picLocks noChangeAspect="1"/>
          </p:cNvPicPr>
          <p:nvPr/>
        </p:nvPicPr>
        <p:blipFill rotWithShape="1">
          <a:blip r:embed="rId3"/>
          <a:srcRect l="-961" t="16248" b="5501"/>
          <a:stretch>
            <a:fillRect/>
          </a:stretch>
        </p:blipFill>
        <p:spPr bwMode="auto">
          <a:xfrm>
            <a:off x="2218544" y="2121852"/>
            <a:ext cx="8694295" cy="4114056"/>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33E06CCF-0D33-B31A-BABB-EEC9163EF7A5}"/>
              </a:ext>
            </a:extLst>
          </p:cNvPr>
          <p:cNvSpPr txBox="1"/>
          <p:nvPr/>
        </p:nvSpPr>
        <p:spPr>
          <a:xfrm>
            <a:off x="2068642" y="569626"/>
            <a:ext cx="8694295" cy="954107"/>
          </a:xfrm>
          <a:prstGeom prst="rect">
            <a:avLst/>
          </a:prstGeom>
          <a:solidFill>
            <a:srgbClr val="63A4F7"/>
          </a:solidFill>
        </p:spPr>
        <p:txBody>
          <a:bodyPr wrap="square" rtlCol="0">
            <a:spAutoFit/>
          </a:bodyPr>
          <a:lstStyle/>
          <a:p>
            <a:r>
              <a:rPr lang="en-US" sz="2800" dirty="0">
                <a:latin typeface="Arial" panose="020B0604020202020204" pitchFamily="34" charset="0"/>
                <a:cs typeface="Arial" panose="020B0604020202020204" pitchFamily="34" charset="0"/>
              </a:rPr>
              <a:t>Scanning results of 192.168.57.20 at 80% </a:t>
            </a:r>
            <a:r>
              <a:rPr lang="en-US" sz="2800" dirty="0" err="1">
                <a:latin typeface="Arial" panose="020B0604020202020204" pitchFamily="34" charset="0"/>
                <a:cs typeface="Arial" panose="020B0604020202020204" pitchFamily="34" charset="0"/>
              </a:rPr>
              <a:t>QoD</a:t>
            </a:r>
            <a:r>
              <a:rPr lang="en-US" sz="2800" dirty="0">
                <a:latin typeface="Arial" panose="020B0604020202020204" pitchFamily="34" charset="0"/>
                <a:cs typeface="Arial" panose="020B0604020202020204" pitchFamily="34" charset="0"/>
              </a:rPr>
              <a:t> shows OS End of Life vulnerability</a:t>
            </a:r>
          </a:p>
        </p:txBody>
      </p:sp>
    </p:spTree>
    <p:extLst>
      <p:ext uri="{BB962C8B-B14F-4D97-AF65-F5344CB8AC3E}">
        <p14:creationId xmlns:p14="http://schemas.microsoft.com/office/powerpoint/2010/main" val="2308250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693889" y="231031"/>
            <a:ext cx="10498111" cy="897930"/>
          </a:xfrm>
          <a:prstGeom prst="rect">
            <a:avLst/>
          </a:prstGeom>
          <a:solidFill>
            <a:schemeClr val="accent1">
              <a:lumMod val="40000"/>
              <a:lumOff val="60000"/>
            </a:schemeClr>
          </a:solidFill>
          <a:ln/>
        </p:spPr>
        <p:txBody>
          <a:bodyPr wrap="square" lIns="0" tIns="0" rIns="0" bIns="0" rtlCol="0" anchor="t"/>
          <a:lstStyle/>
          <a:p>
            <a:pPr>
              <a:lnSpc>
                <a:spcPts val="3500"/>
              </a:lnSpc>
            </a:pPr>
            <a:r>
              <a:rPr lang="en-US" sz="2792" dirty="0">
                <a:solidFill>
                  <a:srgbClr val="484237"/>
                </a:solidFill>
                <a:latin typeface="Gelasio Semi Bold" pitchFamily="34" charset="0"/>
                <a:ea typeface="Gelasio Semi Bold" pitchFamily="34" charset="-122"/>
                <a:cs typeface="Gelasio Semi Bold" pitchFamily="34" charset="-120"/>
              </a:rPr>
              <a:t>Web Application &amp; Password Security: Exploitation &amp; Reporting</a:t>
            </a:r>
            <a:endParaRPr lang="en-US" sz="2792" dirty="0"/>
          </a:p>
        </p:txBody>
      </p:sp>
      <p:sp>
        <p:nvSpPr>
          <p:cNvPr id="3" name="Text 1"/>
          <p:cNvSpPr/>
          <p:nvPr/>
        </p:nvSpPr>
        <p:spPr>
          <a:xfrm>
            <a:off x="1693889" y="1241376"/>
            <a:ext cx="6575921" cy="336649"/>
          </a:xfrm>
          <a:prstGeom prst="rect">
            <a:avLst/>
          </a:prstGeom>
          <a:solidFill>
            <a:srgbClr val="00B0F0"/>
          </a:solidFill>
          <a:ln/>
        </p:spPr>
        <p:txBody>
          <a:bodyPr wrap="none" lIns="0" tIns="0" rIns="0" bIns="0" rtlCol="0" anchor="t"/>
          <a:lstStyle/>
          <a:p>
            <a:pPr>
              <a:lnSpc>
                <a:spcPts val="2625"/>
              </a:lnSpc>
            </a:pPr>
            <a:r>
              <a:rPr lang="en-US" sz="2083" dirty="0">
                <a:solidFill>
                  <a:srgbClr val="484237"/>
                </a:solidFill>
                <a:latin typeface="Gelasio Semi Bold" pitchFamily="34" charset="0"/>
                <a:ea typeface="Gelasio Semi Bold" pitchFamily="34" charset="-122"/>
                <a:cs typeface="Gelasio Semi Bold" pitchFamily="34" charset="-120"/>
              </a:rPr>
              <a:t>Part 2: Web Application Security Testing (DVWA)</a:t>
            </a:r>
            <a:endParaRPr lang="en-US" sz="2083" dirty="0"/>
          </a:p>
        </p:txBody>
      </p:sp>
      <p:sp>
        <p:nvSpPr>
          <p:cNvPr id="4" name="Text 2"/>
          <p:cNvSpPr/>
          <p:nvPr/>
        </p:nvSpPr>
        <p:spPr>
          <a:xfrm>
            <a:off x="1454045" y="1728394"/>
            <a:ext cx="10076464" cy="855140"/>
          </a:xfrm>
          <a:prstGeom prst="rect">
            <a:avLst/>
          </a:prstGeom>
          <a:noFill/>
          <a:ln/>
        </p:spPr>
        <p:txBody>
          <a:bodyPr wrap="square" lIns="0" tIns="0" rIns="0" bIns="0" rtlCol="0" anchor="t"/>
          <a:lstStyle/>
          <a:p>
            <a:pPr>
              <a:lnSpc>
                <a:spcPts val="2250"/>
              </a:lnSpc>
            </a:pP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Targeted web application security testing was conducted against DVWA (Damn Vulnerable Web Application) to assess TechShield's resilience against common web attack vectors.</a:t>
            </a:r>
            <a:endParaRPr lang="en-US" sz="16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6" name="Text 4"/>
          <p:cNvSpPr/>
          <p:nvPr/>
        </p:nvSpPr>
        <p:spPr>
          <a:xfrm>
            <a:off x="1132880" y="2863984"/>
            <a:ext cx="269280" cy="336649"/>
          </a:xfrm>
          <a:prstGeom prst="rect">
            <a:avLst/>
          </a:prstGeom>
          <a:solidFill>
            <a:srgbClr val="00B0F0"/>
          </a:solidFill>
          <a:ln/>
        </p:spPr>
        <p:txBody>
          <a:bodyPr wrap="none" lIns="0" tIns="0" rIns="0" bIns="0" rtlCol="0" anchor="t"/>
          <a:lstStyle/>
          <a:p>
            <a:pPr algn="ctr">
              <a:lnSpc>
                <a:spcPts val="2083"/>
              </a:lnSpc>
            </a:pPr>
            <a:r>
              <a:rPr lang="en-US" sz="2083" dirty="0">
                <a:solidFill>
                  <a:srgbClr val="746558"/>
                </a:solidFill>
                <a:latin typeface="Gelasio Semi Bold" pitchFamily="34" charset="0"/>
                <a:ea typeface="Gelasio Semi Bold" pitchFamily="34" charset="-122"/>
                <a:cs typeface="Gelasio Semi Bold" pitchFamily="34" charset="-120"/>
              </a:rPr>
              <a:t>1</a:t>
            </a:r>
            <a:endParaRPr lang="en-US" sz="2083" dirty="0"/>
          </a:p>
        </p:txBody>
      </p:sp>
      <p:sp>
        <p:nvSpPr>
          <p:cNvPr id="7" name="Text 5"/>
          <p:cNvSpPr/>
          <p:nvPr/>
        </p:nvSpPr>
        <p:spPr>
          <a:xfrm>
            <a:off x="1581646" y="2883632"/>
            <a:ext cx="3219648" cy="280492"/>
          </a:xfrm>
          <a:prstGeom prst="rect">
            <a:avLst/>
          </a:prstGeom>
          <a:solidFill>
            <a:srgbClr val="00B0F0"/>
          </a:solidFill>
          <a:ln/>
        </p:spPr>
        <p:txBody>
          <a:bodyPr wrap="none" lIns="0" tIns="0" rIns="0" bIns="0" rtlCol="0" anchor="t"/>
          <a:lstStyle/>
          <a:p>
            <a:pPr>
              <a:lnSpc>
                <a:spcPts val="2208"/>
              </a:lnSpc>
            </a:pPr>
            <a:r>
              <a:rPr lang="en-US" sz="1750" dirty="0">
                <a:solidFill>
                  <a:srgbClr val="746558"/>
                </a:solidFill>
                <a:latin typeface="Gelasio Semi Bold" pitchFamily="34" charset="0"/>
                <a:ea typeface="Gelasio Semi Bold" pitchFamily="34" charset="-122"/>
                <a:cs typeface="Gelasio Semi Bold" pitchFamily="34" charset="-120"/>
              </a:rPr>
              <a:t>SQL Injection (SQLi) Success</a:t>
            </a:r>
            <a:endParaRPr lang="en-US" sz="1750" dirty="0"/>
          </a:p>
        </p:txBody>
      </p:sp>
      <p:sp>
        <p:nvSpPr>
          <p:cNvPr id="8" name="Text 6"/>
          <p:cNvSpPr/>
          <p:nvPr/>
        </p:nvSpPr>
        <p:spPr>
          <a:xfrm>
            <a:off x="1244997" y="3464223"/>
            <a:ext cx="4738787" cy="881063"/>
          </a:xfrm>
          <a:prstGeom prst="rect">
            <a:avLst/>
          </a:prstGeom>
          <a:noFill/>
          <a:ln/>
        </p:spPr>
        <p:txBody>
          <a:bodyPr wrap="square" lIns="0" tIns="0" rIns="0" bIns="0" rtlCol="0" anchor="t"/>
          <a:lstStyle/>
          <a:p>
            <a:pPr>
              <a:lnSpc>
                <a:spcPts val="2250"/>
              </a:lnSpc>
            </a:pPr>
            <a:r>
              <a:rPr lang="en-US" sz="1600" dirty="0">
                <a:solidFill>
                  <a:schemeClr val="tx1">
                    <a:lumMod val="95000"/>
                    <a:lumOff val="5000"/>
                  </a:schemeClr>
                </a:solidFill>
                <a:latin typeface="Gelasio" pitchFamily="34" charset="0"/>
                <a:ea typeface="Gelasio" pitchFamily="34" charset="-122"/>
                <a:cs typeface="Gelasio" pitchFamily="34" charset="-120"/>
              </a:rPr>
              <a:t>Successfully manipulated database queries to extract sensitive user IDs (e.g.,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admin</a:t>
            </a:r>
            <a:r>
              <a:rPr lang="en-US" sz="1600" dirty="0">
                <a:solidFill>
                  <a:schemeClr val="tx1">
                    <a:lumMod val="95000"/>
                    <a:lumOff val="5000"/>
                  </a:schemeClr>
                </a:solidFill>
                <a:latin typeface="Gelasio" pitchFamily="34" charset="0"/>
                <a:ea typeface="Gelasio" pitchFamily="34" charset="-122"/>
                <a:cs typeface="Gelasio" pitchFamily="34" charset="-120"/>
              </a:rPr>
              <a:t>,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Gordon</a:t>
            </a:r>
            <a:r>
              <a:rPr lang="en-US" sz="1600" dirty="0">
                <a:solidFill>
                  <a:schemeClr val="tx1">
                    <a:lumMod val="95000"/>
                    <a:lumOff val="5000"/>
                  </a:schemeClr>
                </a:solidFill>
                <a:latin typeface="Gelasio" pitchFamily="34" charset="0"/>
                <a:ea typeface="Gelasio" pitchFamily="34" charset="-122"/>
                <a:cs typeface="Gelasio" pitchFamily="34" charset="-120"/>
              </a:rPr>
              <a:t>), demonstrating a critical data exposure vulnerability.</a:t>
            </a:r>
            <a:endParaRPr lang="en-US" sz="1600" dirty="0">
              <a:solidFill>
                <a:schemeClr val="tx1">
                  <a:lumMod val="95000"/>
                  <a:lumOff val="5000"/>
                </a:schemeClr>
              </a:solidFill>
            </a:endParaRPr>
          </a:p>
        </p:txBody>
      </p:sp>
      <p:sp>
        <p:nvSpPr>
          <p:cNvPr id="9" name="Shape 7"/>
          <p:cNvSpPr/>
          <p:nvPr/>
        </p:nvSpPr>
        <p:spPr>
          <a:xfrm>
            <a:off x="6208217" y="3014366"/>
            <a:ext cx="404019" cy="404019"/>
          </a:xfrm>
          <a:prstGeom prst="roundRect">
            <a:avLst>
              <a:gd name="adj" fmla="val 6667"/>
            </a:avLst>
          </a:prstGeom>
          <a:solidFill>
            <a:srgbClr val="00B0F0"/>
          </a:solidFill>
          <a:ln/>
        </p:spPr>
      </p:sp>
      <p:sp>
        <p:nvSpPr>
          <p:cNvPr id="10" name="Text 8"/>
          <p:cNvSpPr/>
          <p:nvPr/>
        </p:nvSpPr>
        <p:spPr>
          <a:xfrm>
            <a:off x="6275586" y="3048051"/>
            <a:ext cx="269280" cy="336649"/>
          </a:xfrm>
          <a:prstGeom prst="rect">
            <a:avLst/>
          </a:prstGeom>
          <a:noFill/>
          <a:ln/>
        </p:spPr>
        <p:txBody>
          <a:bodyPr wrap="none" lIns="0" tIns="0" rIns="0" bIns="0" rtlCol="0" anchor="t"/>
          <a:lstStyle/>
          <a:p>
            <a:pPr algn="ctr">
              <a:lnSpc>
                <a:spcPts val="2083"/>
              </a:lnSpc>
            </a:pPr>
            <a:r>
              <a:rPr lang="en-US" sz="2083" dirty="0">
                <a:solidFill>
                  <a:srgbClr val="746558"/>
                </a:solidFill>
                <a:latin typeface="Gelasio Semi Bold" pitchFamily="34" charset="0"/>
                <a:ea typeface="Gelasio Semi Bold" pitchFamily="34" charset="-122"/>
                <a:cs typeface="Gelasio Semi Bold" pitchFamily="34" charset="-120"/>
              </a:rPr>
              <a:t>2</a:t>
            </a:r>
            <a:endParaRPr lang="en-US" sz="2083" dirty="0"/>
          </a:p>
        </p:txBody>
      </p:sp>
      <p:sp>
        <p:nvSpPr>
          <p:cNvPr id="11" name="Text 9"/>
          <p:cNvSpPr/>
          <p:nvPr/>
        </p:nvSpPr>
        <p:spPr>
          <a:xfrm>
            <a:off x="6791722" y="3076079"/>
            <a:ext cx="3880544" cy="280492"/>
          </a:xfrm>
          <a:prstGeom prst="rect">
            <a:avLst/>
          </a:prstGeom>
          <a:solidFill>
            <a:srgbClr val="00B0F0"/>
          </a:solidFill>
          <a:ln/>
        </p:spPr>
        <p:txBody>
          <a:bodyPr wrap="none" lIns="0" tIns="0" rIns="0" bIns="0" rtlCol="0" anchor="t"/>
          <a:lstStyle/>
          <a:p>
            <a:pPr>
              <a:lnSpc>
                <a:spcPts val="2208"/>
              </a:lnSpc>
            </a:pPr>
            <a:r>
              <a:rPr lang="en-US" sz="1750" dirty="0">
                <a:solidFill>
                  <a:srgbClr val="746558"/>
                </a:solidFill>
                <a:latin typeface="Gelasio Semi Bold" pitchFamily="34" charset="0"/>
                <a:ea typeface="Gelasio Semi Bold" pitchFamily="34" charset="-122"/>
                <a:cs typeface="Gelasio Semi Bold" pitchFamily="34" charset="-120"/>
              </a:rPr>
              <a:t>Cross-Site Scripting (XSS) Analysis</a:t>
            </a:r>
            <a:endParaRPr lang="en-US" sz="1750" dirty="0"/>
          </a:p>
        </p:txBody>
      </p:sp>
      <p:sp>
        <p:nvSpPr>
          <p:cNvPr id="12" name="Text 10"/>
          <p:cNvSpPr/>
          <p:nvPr/>
        </p:nvSpPr>
        <p:spPr>
          <a:xfrm>
            <a:off x="6791722" y="3464223"/>
            <a:ext cx="4738787" cy="862013"/>
          </a:xfrm>
          <a:prstGeom prst="rect">
            <a:avLst/>
          </a:prstGeom>
          <a:noFill/>
          <a:ln/>
        </p:spPr>
        <p:txBody>
          <a:bodyPr wrap="square" lIns="0" tIns="0" rIns="0" bIns="0" rtlCol="0" anchor="t"/>
          <a:lstStyle/>
          <a:p>
            <a:pPr>
              <a:lnSpc>
                <a:spcPts val="2250"/>
              </a:lnSpc>
            </a:pPr>
            <a:r>
              <a:rPr lang="en-US" sz="1600" dirty="0">
                <a:solidFill>
                  <a:schemeClr val="tx1">
                    <a:lumMod val="95000"/>
                    <a:lumOff val="5000"/>
                  </a:schemeClr>
                </a:solidFill>
                <a:latin typeface="Gelasio" pitchFamily="34" charset="0"/>
                <a:ea typeface="Gelasio" pitchFamily="34" charset="-122"/>
                <a:cs typeface="Gelasio" pitchFamily="34" charset="-120"/>
              </a:rPr>
              <a:t>Malicious scripts were injected; client-side pop-up occurred, Indicating weak client-side protection</a:t>
            </a:r>
            <a:endParaRPr lang="en-US" sz="1600" dirty="0">
              <a:solidFill>
                <a:schemeClr val="tx1">
                  <a:lumMod val="95000"/>
                  <a:lumOff val="5000"/>
                </a:schemeClr>
              </a:solidFill>
            </a:endParaRPr>
          </a:p>
        </p:txBody>
      </p:sp>
      <p:sp>
        <p:nvSpPr>
          <p:cNvPr id="14" name="Text 12"/>
          <p:cNvSpPr/>
          <p:nvPr/>
        </p:nvSpPr>
        <p:spPr>
          <a:xfrm>
            <a:off x="1269049" y="4766072"/>
            <a:ext cx="269280" cy="336649"/>
          </a:xfrm>
          <a:prstGeom prst="rect">
            <a:avLst/>
          </a:prstGeom>
          <a:solidFill>
            <a:srgbClr val="00B0F0"/>
          </a:solidFill>
          <a:ln/>
        </p:spPr>
        <p:txBody>
          <a:bodyPr wrap="none" lIns="0" tIns="0" rIns="0" bIns="0" rtlCol="0" anchor="t"/>
          <a:lstStyle/>
          <a:p>
            <a:pPr algn="ctr">
              <a:lnSpc>
                <a:spcPts val="2083"/>
              </a:lnSpc>
            </a:pPr>
            <a:r>
              <a:rPr lang="en-US" sz="2083" dirty="0">
                <a:solidFill>
                  <a:srgbClr val="746558"/>
                </a:solidFill>
                <a:latin typeface="Gelasio Semi Bold" pitchFamily="34" charset="0"/>
                <a:ea typeface="Gelasio Semi Bold" pitchFamily="34" charset="-122"/>
                <a:cs typeface="Gelasio Semi Bold" pitchFamily="34" charset="-120"/>
              </a:rPr>
              <a:t>3</a:t>
            </a:r>
            <a:endParaRPr lang="en-US" sz="2083" dirty="0"/>
          </a:p>
        </p:txBody>
      </p:sp>
      <p:sp>
        <p:nvSpPr>
          <p:cNvPr id="15" name="Text 13"/>
          <p:cNvSpPr/>
          <p:nvPr/>
        </p:nvSpPr>
        <p:spPr>
          <a:xfrm>
            <a:off x="1636512" y="4766072"/>
            <a:ext cx="3392091" cy="280492"/>
          </a:xfrm>
          <a:prstGeom prst="rect">
            <a:avLst/>
          </a:prstGeom>
          <a:solidFill>
            <a:srgbClr val="00B0F0"/>
          </a:solidFill>
          <a:ln/>
        </p:spPr>
        <p:txBody>
          <a:bodyPr wrap="none" lIns="0" tIns="0" rIns="0" bIns="0" rtlCol="0" anchor="t"/>
          <a:lstStyle/>
          <a:p>
            <a:pPr>
              <a:lnSpc>
                <a:spcPts val="2208"/>
              </a:lnSpc>
            </a:pPr>
            <a:r>
              <a:rPr lang="en-US" sz="1750" dirty="0">
                <a:solidFill>
                  <a:srgbClr val="746558"/>
                </a:solidFill>
                <a:latin typeface="Gelasio Semi Bold" pitchFamily="34" charset="0"/>
                <a:ea typeface="Gelasio Semi Bold" pitchFamily="34" charset="-122"/>
                <a:cs typeface="Gelasio Semi Bold" pitchFamily="34" charset="-120"/>
              </a:rPr>
              <a:t>Command Injection Resilience</a:t>
            </a:r>
            <a:endParaRPr lang="en-US" sz="1750" dirty="0"/>
          </a:p>
        </p:txBody>
      </p:sp>
      <p:sp>
        <p:nvSpPr>
          <p:cNvPr id="16" name="Text 14"/>
          <p:cNvSpPr/>
          <p:nvPr/>
        </p:nvSpPr>
        <p:spPr>
          <a:xfrm>
            <a:off x="1636512" y="5154216"/>
            <a:ext cx="4738787" cy="900113"/>
          </a:xfrm>
          <a:prstGeom prst="rect">
            <a:avLst/>
          </a:prstGeom>
          <a:noFill/>
          <a:ln/>
        </p:spPr>
        <p:txBody>
          <a:bodyPr wrap="square" lIns="0" tIns="0" rIns="0" bIns="0" rtlCol="0" anchor="t"/>
          <a:lstStyle/>
          <a:p>
            <a:pPr>
              <a:lnSpc>
                <a:spcPts val="2250"/>
              </a:lnSpc>
            </a:pPr>
            <a:r>
              <a:rPr lang="en-US" sz="1600" dirty="0">
                <a:solidFill>
                  <a:schemeClr val="tx1">
                    <a:lumMod val="95000"/>
                    <a:lumOff val="5000"/>
                  </a:schemeClr>
                </a:solidFill>
                <a:latin typeface="Gelasio" pitchFamily="34" charset="0"/>
                <a:ea typeface="Gelasio" pitchFamily="34" charset="-122"/>
                <a:cs typeface="Gelasio" pitchFamily="34" charset="-120"/>
              </a:rPr>
              <a:t>Attempts to execute system commands like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whoami</a:t>
            </a:r>
            <a:r>
              <a:rPr lang="en-US" sz="1600" dirty="0">
                <a:solidFill>
                  <a:schemeClr val="tx1">
                    <a:lumMod val="95000"/>
                    <a:lumOff val="5000"/>
                  </a:schemeClr>
                </a:solidFill>
                <a:latin typeface="Gelasio" pitchFamily="34" charset="0"/>
                <a:ea typeface="Gelasio" pitchFamily="34" charset="-122"/>
                <a:cs typeface="Gelasio" pitchFamily="34" charset="-120"/>
              </a:rPr>
              <a:t> and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ls -la</a:t>
            </a:r>
            <a:r>
              <a:rPr lang="en-US" sz="1600" dirty="0">
                <a:solidFill>
                  <a:schemeClr val="tx1">
                    <a:lumMod val="95000"/>
                    <a:lumOff val="5000"/>
                  </a:schemeClr>
                </a:solidFill>
                <a:latin typeface="Gelasio" pitchFamily="34" charset="0"/>
                <a:ea typeface="Gelasio" pitchFamily="34" charset="-122"/>
                <a:cs typeface="Gelasio" pitchFamily="34" charset="-120"/>
              </a:rPr>
              <a:t> </a:t>
            </a:r>
            <a:r>
              <a:rPr lang="en-US" sz="1600" dirty="0">
                <a:solidFill>
                  <a:schemeClr val="tx1">
                    <a:lumMod val="95000"/>
                    <a:lumOff val="5000"/>
                  </a:schemeClr>
                </a:solidFill>
              </a:rPr>
              <a:t>yielded successful attack, suggesting command injection protections are not in place.</a:t>
            </a:r>
          </a:p>
        </p:txBody>
      </p:sp>
      <p:sp>
        <p:nvSpPr>
          <p:cNvPr id="17" name="Shape 15"/>
          <p:cNvSpPr/>
          <p:nvPr/>
        </p:nvSpPr>
        <p:spPr>
          <a:xfrm>
            <a:off x="6208217" y="4704358"/>
            <a:ext cx="404019" cy="404019"/>
          </a:xfrm>
          <a:prstGeom prst="roundRect">
            <a:avLst>
              <a:gd name="adj" fmla="val 6667"/>
            </a:avLst>
          </a:prstGeom>
          <a:solidFill>
            <a:srgbClr val="EEE8DD"/>
          </a:solidFill>
          <a:ln/>
        </p:spPr>
      </p:sp>
      <p:sp>
        <p:nvSpPr>
          <p:cNvPr id="18" name="Text 16"/>
          <p:cNvSpPr/>
          <p:nvPr/>
        </p:nvSpPr>
        <p:spPr>
          <a:xfrm>
            <a:off x="6275586" y="4738043"/>
            <a:ext cx="269280" cy="336649"/>
          </a:xfrm>
          <a:prstGeom prst="rect">
            <a:avLst/>
          </a:prstGeom>
          <a:solidFill>
            <a:srgbClr val="00B0F0"/>
          </a:solidFill>
          <a:ln/>
        </p:spPr>
        <p:txBody>
          <a:bodyPr wrap="none" lIns="0" tIns="0" rIns="0" bIns="0" rtlCol="0" anchor="t"/>
          <a:lstStyle/>
          <a:p>
            <a:pPr algn="ctr">
              <a:lnSpc>
                <a:spcPts val="2083"/>
              </a:lnSpc>
            </a:pPr>
            <a:r>
              <a:rPr lang="en-US" sz="2083" dirty="0">
                <a:solidFill>
                  <a:srgbClr val="746558"/>
                </a:solidFill>
                <a:latin typeface="Gelasio Semi Bold" pitchFamily="34" charset="0"/>
                <a:ea typeface="Gelasio Semi Bold" pitchFamily="34" charset="-122"/>
                <a:cs typeface="Gelasio Semi Bold" pitchFamily="34" charset="-120"/>
              </a:rPr>
              <a:t>4</a:t>
            </a:r>
            <a:endParaRPr lang="en-US" sz="2083" dirty="0"/>
          </a:p>
        </p:txBody>
      </p:sp>
      <p:sp>
        <p:nvSpPr>
          <p:cNvPr id="19" name="Text 17"/>
          <p:cNvSpPr/>
          <p:nvPr/>
        </p:nvSpPr>
        <p:spPr>
          <a:xfrm>
            <a:off x="6910466" y="4738043"/>
            <a:ext cx="2788024" cy="308521"/>
          </a:xfrm>
          <a:prstGeom prst="rect">
            <a:avLst/>
          </a:prstGeom>
          <a:solidFill>
            <a:srgbClr val="00B0F0"/>
          </a:solidFill>
          <a:ln/>
        </p:spPr>
        <p:txBody>
          <a:bodyPr wrap="none" lIns="0" tIns="0" rIns="0" bIns="0" rtlCol="0" anchor="t"/>
          <a:lstStyle/>
          <a:p>
            <a:pPr>
              <a:lnSpc>
                <a:spcPts val="2208"/>
              </a:lnSpc>
            </a:pPr>
            <a:r>
              <a:rPr lang="en-US" sz="1750" dirty="0">
                <a:solidFill>
                  <a:srgbClr val="746558"/>
                </a:solidFill>
                <a:latin typeface="Gelasio Semi Bold" pitchFamily="34" charset="0"/>
                <a:ea typeface="Gelasio Semi Bold" pitchFamily="34" charset="-122"/>
                <a:cs typeface="Gelasio Semi Bold" pitchFamily="34" charset="-120"/>
              </a:rPr>
              <a:t>File Inclusion Testing</a:t>
            </a:r>
            <a:endParaRPr lang="en-US" sz="1750" dirty="0"/>
          </a:p>
        </p:txBody>
      </p:sp>
      <p:sp>
        <p:nvSpPr>
          <p:cNvPr id="20" name="Text 18"/>
          <p:cNvSpPr/>
          <p:nvPr/>
        </p:nvSpPr>
        <p:spPr>
          <a:xfrm>
            <a:off x="6791722" y="5154216"/>
            <a:ext cx="4738787" cy="1149350"/>
          </a:xfrm>
          <a:prstGeom prst="rect">
            <a:avLst/>
          </a:prstGeom>
          <a:noFill/>
          <a:ln/>
        </p:spPr>
        <p:txBody>
          <a:bodyPr wrap="square" lIns="0" tIns="0" rIns="0" bIns="0" rtlCol="0" anchor="t"/>
          <a:lstStyle/>
          <a:p>
            <a:pPr>
              <a:lnSpc>
                <a:spcPts val="2250"/>
              </a:lnSpc>
            </a:pPr>
            <a:r>
              <a:rPr lang="en-US" sz="1600" dirty="0">
                <a:solidFill>
                  <a:schemeClr val="tx1">
                    <a:lumMod val="95000"/>
                    <a:lumOff val="5000"/>
                  </a:schemeClr>
                </a:solidFill>
                <a:latin typeface="Gelasio" pitchFamily="34" charset="0"/>
                <a:ea typeface="Gelasio" pitchFamily="34" charset="-122"/>
                <a:cs typeface="Gelasio" pitchFamily="34" charset="-120"/>
              </a:rPr>
              <a:t>Tests for both local and remote file inclusion vulnerabilities noted that the security level was set to high, and PHPIDS (PHP Intrusion Detection System) was disabled, indicating potential risks under specific configurations.</a:t>
            </a:r>
            <a:endParaRPr lang="en-US" sz="1600" dirty="0">
              <a:solidFill>
                <a:schemeClr val="tx1">
                  <a:lumMod val="95000"/>
                  <a:lumOff val="5000"/>
                </a:scheme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76D621-C3B4-0039-4CB9-CFE1219BE9CF}"/>
              </a:ext>
            </a:extLst>
          </p:cNvPr>
          <p:cNvSpPr txBox="1"/>
          <p:nvPr/>
        </p:nvSpPr>
        <p:spPr>
          <a:xfrm>
            <a:off x="2173574" y="273332"/>
            <a:ext cx="10018426" cy="646331"/>
          </a:xfrm>
          <a:prstGeom prst="rect">
            <a:avLst/>
          </a:prstGeom>
          <a:solidFill>
            <a:srgbClr val="00B0F0"/>
          </a:solidFill>
        </p:spPr>
        <p:txBody>
          <a:bodyPr wrap="square">
            <a:spAutoFit/>
          </a:bodyPr>
          <a:lstStyle/>
          <a:p>
            <a:r>
              <a:rPr lang="en-US" sz="3600" dirty="0">
                <a:solidFill>
                  <a:srgbClr val="484237"/>
                </a:solidFill>
                <a:latin typeface="Gelasio Semi Bold" pitchFamily="34" charset="0"/>
                <a:ea typeface="Gelasio Semi Bold" pitchFamily="34" charset="-122"/>
                <a:cs typeface="Gelasio Semi Bold" pitchFamily="34" charset="-120"/>
              </a:rPr>
              <a:t>Web Application Vulnerabilities : SQL injection</a:t>
            </a:r>
            <a:endParaRPr lang="en-US" sz="3600" dirty="0"/>
          </a:p>
        </p:txBody>
      </p:sp>
      <p:sp>
        <p:nvSpPr>
          <p:cNvPr id="8" name="TextBox 7">
            <a:extLst>
              <a:ext uri="{FF2B5EF4-FFF2-40B4-BE49-F238E27FC236}">
                <a16:creationId xmlns:a16="http://schemas.microsoft.com/office/drawing/2014/main" id="{205CE406-1F8E-810F-CA47-0C0D189AAAA0}"/>
              </a:ext>
            </a:extLst>
          </p:cNvPr>
          <p:cNvSpPr txBox="1"/>
          <p:nvPr/>
        </p:nvSpPr>
        <p:spPr>
          <a:xfrm>
            <a:off x="1809983" y="5806934"/>
            <a:ext cx="10018426" cy="1200329"/>
          </a:xfrm>
          <a:prstGeom prst="rect">
            <a:avLst/>
          </a:prstGeom>
          <a:solidFill>
            <a:srgbClr val="FFFF00"/>
          </a:solidFill>
        </p:spPr>
        <p:txBody>
          <a:bodyPr wrap="square" rtlCol="0">
            <a:spAutoFit/>
          </a:bodyPr>
          <a:lstStyle/>
          <a:p>
            <a:r>
              <a:rPr lang="en-US" dirty="0">
                <a:solidFill>
                  <a:schemeClr val="tx1">
                    <a:lumMod val="95000"/>
                    <a:lumOff val="5000"/>
                  </a:schemeClr>
                </a:solidFill>
                <a:latin typeface="Gelasio" pitchFamily="34" charset="0"/>
                <a:ea typeface="Gelasio" pitchFamily="34" charset="-122"/>
                <a:cs typeface="Gelasio" pitchFamily="34" charset="-120"/>
              </a:rPr>
              <a:t>A critical SQL Injection vulnerability was identified in a web application accessible from the internal network. This screenshot confirms the successful exploitation, demonstrating unauthorized database access. Such flaws can lead to data breaches and system compromise</a:t>
            </a:r>
            <a:r>
              <a:rPr lang="en-US" dirty="0">
                <a:solidFill>
                  <a:srgbClr val="746558"/>
                </a:solidFill>
                <a:latin typeface="Gelasio" pitchFamily="34" charset="0"/>
                <a:ea typeface="Gelasio" pitchFamily="34" charset="-122"/>
                <a:cs typeface="Gelasio" pitchFamily="34" charset="-120"/>
              </a:rPr>
              <a:t>.</a:t>
            </a:r>
            <a:endParaRPr lang="en-US" dirty="0"/>
          </a:p>
          <a:p>
            <a:endParaRPr lang="en-US" dirty="0"/>
          </a:p>
        </p:txBody>
      </p:sp>
      <p:pic>
        <p:nvPicPr>
          <p:cNvPr id="9" name="Picture 8">
            <a:extLst>
              <a:ext uri="{FF2B5EF4-FFF2-40B4-BE49-F238E27FC236}">
                <a16:creationId xmlns:a16="http://schemas.microsoft.com/office/drawing/2014/main" id="{1F9441B1-E17B-FFA4-78B5-D6BA50E55D49}"/>
              </a:ext>
            </a:extLst>
          </p:cNvPr>
          <p:cNvPicPr>
            <a:picLocks noChangeAspect="1"/>
          </p:cNvPicPr>
          <p:nvPr/>
        </p:nvPicPr>
        <p:blipFill>
          <a:blip r:embed="rId3">
            <a:extLst>
              <a:ext uri="{28A0092B-C50C-407E-A947-70E740481C1C}">
                <a14:useLocalDpi xmlns:a14="http://schemas.microsoft.com/office/drawing/2010/main" val="0"/>
              </a:ext>
            </a:extLst>
          </a:blip>
          <a:srcRect l="34384" t="22693" r="31745" b="22443"/>
          <a:stretch>
            <a:fillRect/>
          </a:stretch>
        </p:blipFill>
        <p:spPr bwMode="auto">
          <a:xfrm>
            <a:off x="1364104" y="1051065"/>
            <a:ext cx="5059837" cy="4624467"/>
          </a:xfrm>
          <a:prstGeom prst="rect">
            <a:avLst/>
          </a:prstGeom>
          <a:noFill/>
          <a:ln>
            <a:noFill/>
          </a:ln>
        </p:spPr>
      </p:pic>
      <p:pic>
        <p:nvPicPr>
          <p:cNvPr id="10" name="Picture 9">
            <a:extLst>
              <a:ext uri="{FF2B5EF4-FFF2-40B4-BE49-F238E27FC236}">
                <a16:creationId xmlns:a16="http://schemas.microsoft.com/office/drawing/2014/main" id="{31A4E270-64BE-F516-D542-6A9070E96F2A}"/>
              </a:ext>
            </a:extLst>
          </p:cNvPr>
          <p:cNvPicPr>
            <a:picLocks noChangeAspect="1"/>
          </p:cNvPicPr>
          <p:nvPr/>
        </p:nvPicPr>
        <p:blipFill>
          <a:blip r:embed="rId4">
            <a:extLst>
              <a:ext uri="{28A0092B-C50C-407E-A947-70E740481C1C}">
                <a14:useLocalDpi xmlns:a14="http://schemas.microsoft.com/office/drawing/2010/main" val="0"/>
              </a:ext>
            </a:extLst>
          </a:blip>
          <a:srcRect r="23860"/>
          <a:stretch>
            <a:fillRect/>
          </a:stretch>
        </p:blipFill>
        <p:spPr bwMode="auto">
          <a:xfrm>
            <a:off x="6819196" y="1116766"/>
            <a:ext cx="5372804" cy="4624467"/>
          </a:xfrm>
          <a:prstGeom prst="rect">
            <a:avLst/>
          </a:prstGeom>
          <a:noFill/>
          <a:ln>
            <a:noFill/>
          </a:ln>
        </p:spPr>
      </p:pic>
    </p:spTree>
    <p:extLst>
      <p:ext uri="{BB962C8B-B14F-4D97-AF65-F5344CB8AC3E}">
        <p14:creationId xmlns:p14="http://schemas.microsoft.com/office/powerpoint/2010/main" val="196374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4451453" y="125072"/>
            <a:ext cx="4398368" cy="295275"/>
          </a:xfrm>
          <a:prstGeom prst="rect">
            <a:avLst/>
          </a:prstGeom>
          <a:noFill/>
          <a:ln/>
        </p:spPr>
        <p:txBody>
          <a:bodyPr wrap="none" lIns="0" tIns="0" rIns="0" bIns="0" rtlCol="0" anchor="t"/>
          <a:lstStyle/>
          <a:p>
            <a:pPr algn="ctr">
              <a:lnSpc>
                <a:spcPts val="2292"/>
              </a:lnSpc>
            </a:pPr>
            <a:r>
              <a:rPr lang="en-US" sz="1833" dirty="0">
                <a:solidFill>
                  <a:srgbClr val="484237"/>
                </a:solidFill>
                <a:latin typeface="Gelasio Semi Bold" pitchFamily="34" charset="0"/>
                <a:ea typeface="Gelasio Semi Bold" pitchFamily="34" charset="-122"/>
                <a:cs typeface="Gelasio Semi Bold" pitchFamily="34" charset="-120"/>
              </a:rPr>
              <a:t>Vulnerability Spotlight: SQL Injection</a:t>
            </a:r>
            <a:endParaRPr lang="en-US" sz="1833" dirty="0"/>
          </a:p>
        </p:txBody>
      </p:sp>
      <p:sp>
        <p:nvSpPr>
          <p:cNvPr id="4" name="Text 1"/>
          <p:cNvSpPr/>
          <p:nvPr/>
        </p:nvSpPr>
        <p:spPr>
          <a:xfrm>
            <a:off x="1322982" y="4554735"/>
            <a:ext cx="10869018" cy="1209675"/>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SQL Injection is a common attack that exploits vulnerabilities in database queries. By injecting malicious code into input fields, attackers can trick the database into revealing more information than intended. This is often achieved by appending a tautology (e.g., 'OR 1=1') to a legitimate query. This forces the query to always evaluate as true, bypassing authentication or returning entire datasets rather than specific entries.</a:t>
            </a:r>
            <a:endParaRPr lang="en-US" sz="1600" dirty="0">
              <a:solidFill>
                <a:schemeClr val="tx1">
                  <a:lumMod val="95000"/>
                  <a:lumOff val="5000"/>
                </a:schemeClr>
              </a:solidFill>
            </a:endParaRPr>
          </a:p>
        </p:txBody>
      </p:sp>
      <p:sp>
        <p:nvSpPr>
          <p:cNvPr id="5" name="Shape 2"/>
          <p:cNvSpPr/>
          <p:nvPr/>
        </p:nvSpPr>
        <p:spPr>
          <a:xfrm>
            <a:off x="1354784" y="5779217"/>
            <a:ext cx="10869018" cy="803176"/>
          </a:xfrm>
          <a:prstGeom prst="roundRect">
            <a:avLst>
              <a:gd name="adj" fmla="val 3530"/>
            </a:avLst>
          </a:prstGeom>
          <a:solidFill>
            <a:srgbClr val="B6D6FC"/>
          </a:solidFill>
          <a:ln/>
        </p:spPr>
      </p:sp>
      <p:sp>
        <p:nvSpPr>
          <p:cNvPr id="7" name="Text 3"/>
          <p:cNvSpPr/>
          <p:nvPr/>
        </p:nvSpPr>
        <p:spPr>
          <a:xfrm>
            <a:off x="1756421" y="6028661"/>
            <a:ext cx="10065743" cy="302419"/>
          </a:xfrm>
          <a:prstGeom prst="rect">
            <a:avLst/>
          </a:prstGeom>
          <a:noFill/>
          <a:ln/>
        </p:spPr>
        <p:txBody>
          <a:bodyPr wrap="none" lIns="0" tIns="0" rIns="0" bIns="0" rtlCol="0" anchor="t"/>
          <a:lstStyle/>
          <a:p>
            <a:pPr>
              <a:lnSpc>
                <a:spcPts val="2375"/>
              </a:lnSpc>
            </a:pPr>
            <a:r>
              <a:rPr lang="en-US" sz="1458" b="1" dirty="0">
                <a:solidFill>
                  <a:srgbClr val="000000"/>
                </a:solidFill>
                <a:latin typeface="Gelasio" pitchFamily="34" charset="0"/>
                <a:ea typeface="Gelasio" pitchFamily="34" charset="-122"/>
                <a:cs typeface="Gelasio" pitchFamily="34" charset="-120"/>
              </a:rPr>
              <a:t>Key Takeaway:</a:t>
            </a:r>
            <a:r>
              <a:rPr lang="en-US" sz="1458" dirty="0">
                <a:solidFill>
                  <a:srgbClr val="000000"/>
                </a:solidFill>
                <a:latin typeface="Gelasio" pitchFamily="34" charset="0"/>
                <a:ea typeface="Gelasio" pitchFamily="34" charset="-122"/>
                <a:cs typeface="Gelasio" pitchFamily="34" charset="-120"/>
              </a:rPr>
              <a:t> SQLi exploits flawed input validation, leading to unauthorized data access and manipulation.</a:t>
            </a:r>
            <a:endParaRPr lang="en-US" sz="1458" dirty="0"/>
          </a:p>
        </p:txBody>
      </p:sp>
      <p:pic>
        <p:nvPicPr>
          <p:cNvPr id="9" name="Picture 8">
            <a:extLst>
              <a:ext uri="{FF2B5EF4-FFF2-40B4-BE49-F238E27FC236}">
                <a16:creationId xmlns:a16="http://schemas.microsoft.com/office/drawing/2014/main" id="{943CC496-0DEF-3EA7-B437-22BC7980BE62}"/>
              </a:ext>
            </a:extLst>
          </p:cNvPr>
          <p:cNvPicPr>
            <a:picLocks noChangeAspect="1"/>
          </p:cNvPicPr>
          <p:nvPr/>
        </p:nvPicPr>
        <p:blipFill>
          <a:blip r:embed="rId3"/>
          <a:srcRect l="46721" t="19876" r="17203" b="28404"/>
          <a:stretch>
            <a:fillRect/>
          </a:stretch>
        </p:blipFill>
        <p:spPr>
          <a:xfrm>
            <a:off x="3582649" y="526920"/>
            <a:ext cx="5267172" cy="395323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1299943" y="135854"/>
            <a:ext cx="9592114" cy="704636"/>
          </a:xfrm>
          <a:prstGeom prst="rect">
            <a:avLst/>
          </a:prstGeom>
          <a:solidFill>
            <a:srgbClr val="00B0F0"/>
          </a:solidFill>
          <a:ln/>
        </p:spPr>
        <p:txBody>
          <a:bodyPr wrap="none" lIns="0" tIns="0" rIns="0" bIns="0" rtlCol="0" anchor="t"/>
          <a:lstStyle/>
          <a:p>
            <a:pPr algn="ctr">
              <a:lnSpc>
                <a:spcPts val="2292"/>
              </a:lnSpc>
            </a:pPr>
            <a:endParaRPr lang="en-US" sz="3200" dirty="0">
              <a:solidFill>
                <a:srgbClr val="484237"/>
              </a:solidFill>
              <a:latin typeface="Gelasio Semi Bold" pitchFamily="34" charset="0"/>
              <a:ea typeface="Gelasio Semi Bold" pitchFamily="34" charset="-122"/>
              <a:cs typeface="Gelasio Semi Bold" pitchFamily="34" charset="-120"/>
            </a:endParaRPr>
          </a:p>
          <a:p>
            <a:pPr algn="ctr">
              <a:lnSpc>
                <a:spcPts val="2292"/>
              </a:lnSpc>
            </a:pPr>
            <a:r>
              <a:rPr lang="en-US" sz="3200" dirty="0">
                <a:solidFill>
                  <a:srgbClr val="484237"/>
                </a:solidFill>
                <a:latin typeface="Gelasio Semi Bold" pitchFamily="34" charset="0"/>
                <a:ea typeface="Gelasio Semi Bold" pitchFamily="34" charset="-122"/>
                <a:cs typeface="Gelasio Semi Bold" pitchFamily="34" charset="-120"/>
              </a:rPr>
              <a:t>Vulnerability Spotlight: Cross-Site Scripting (XSS)</a:t>
            </a:r>
            <a:endParaRPr lang="en-US" sz="3200" dirty="0"/>
          </a:p>
        </p:txBody>
      </p:sp>
      <p:sp>
        <p:nvSpPr>
          <p:cNvPr id="3" name="Text 1"/>
          <p:cNvSpPr/>
          <p:nvPr/>
        </p:nvSpPr>
        <p:spPr>
          <a:xfrm>
            <a:off x="710042" y="4724482"/>
            <a:ext cx="6415791" cy="1550194"/>
          </a:xfrm>
          <a:prstGeom prst="rect">
            <a:avLst/>
          </a:prstGeom>
          <a:gradFill>
            <a:gsLst>
              <a:gs pos="0">
                <a:schemeClr val="bg2">
                  <a:tint val="94000"/>
                  <a:satMod val="80000"/>
                  <a:lumMod val="106000"/>
                </a:schemeClr>
              </a:gs>
              <a:gs pos="100000">
                <a:schemeClr val="bg2">
                  <a:shade val="80000"/>
                </a:schemeClr>
              </a:gs>
            </a:gsLst>
            <a:path path="circle">
              <a:fillToRect l="43000" r="43000" b="100000"/>
            </a:path>
          </a:grad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Cross-Site Scripting (XSS) attacks inject malicious client-side scripts into web pages viewed by other users. When we lowered DVWA security, a simple script: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&lt;script&gt;alert("You have been hacked!")&lt;/script&gt;</a:t>
            </a:r>
            <a:r>
              <a:rPr lang="en-US" sz="1600" dirty="0">
                <a:solidFill>
                  <a:schemeClr val="tx1">
                    <a:lumMod val="95000"/>
                    <a:lumOff val="5000"/>
                  </a:schemeClr>
                </a:solidFill>
                <a:latin typeface="Gelasio" pitchFamily="34" charset="0"/>
                <a:ea typeface="Gelasio" pitchFamily="34" charset="-122"/>
                <a:cs typeface="Gelasio" pitchFamily="34" charset="-120"/>
              </a:rPr>
              <a:t> successfully executed, triggering a pop-up alert</a:t>
            </a:r>
            <a:r>
              <a:rPr lang="en-US" sz="1600" dirty="0">
                <a:solidFill>
                  <a:srgbClr val="746558"/>
                </a:solidFill>
                <a:latin typeface="Gelasio" pitchFamily="34" charset="0"/>
                <a:ea typeface="Gelasio" pitchFamily="34" charset="-122"/>
                <a:cs typeface="Gelasio" pitchFamily="34" charset="-120"/>
              </a:rPr>
              <a:t>.</a:t>
            </a:r>
            <a:endParaRPr lang="en-US" sz="1600" dirty="0"/>
          </a:p>
        </p:txBody>
      </p:sp>
      <p:sp>
        <p:nvSpPr>
          <p:cNvPr id="4" name="Text 2"/>
          <p:cNvSpPr/>
          <p:nvPr/>
        </p:nvSpPr>
        <p:spPr>
          <a:xfrm>
            <a:off x="7450110" y="4798454"/>
            <a:ext cx="4460807" cy="1260092"/>
          </a:xfrm>
          <a:prstGeom prst="rect">
            <a:avLst/>
          </a:prstGeom>
          <a:solidFill>
            <a:srgbClr val="FFB3B4"/>
          </a:solid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This confirms the web application's susceptibility to XSS, allowing attackers to hijack user sessions, deface websites, or redirect users to malicious sites</a:t>
            </a:r>
            <a:r>
              <a:rPr lang="en-US" sz="1458" dirty="0">
                <a:solidFill>
                  <a:srgbClr val="746558"/>
                </a:solidFill>
                <a:latin typeface="Gelasio" pitchFamily="34" charset="0"/>
                <a:ea typeface="Gelasio" pitchFamily="34" charset="-122"/>
                <a:cs typeface="Gelasio" pitchFamily="34" charset="-120"/>
              </a:rPr>
              <a:t>.</a:t>
            </a:r>
            <a:endParaRPr lang="en-US" sz="1458" dirty="0"/>
          </a:p>
        </p:txBody>
      </p:sp>
      <p:pic>
        <p:nvPicPr>
          <p:cNvPr id="5" name="Image 0" descr="preencoded.png"/>
          <p:cNvPicPr>
            <a:picLocks noChangeAspect="1"/>
          </p:cNvPicPr>
          <p:nvPr/>
        </p:nvPicPr>
        <p:blipFill>
          <a:blip r:embed="rId3"/>
          <a:srcRect l="27069" r="1"/>
          <a:stretch>
            <a:fillRect/>
          </a:stretch>
        </p:blipFill>
        <p:spPr>
          <a:xfrm>
            <a:off x="1948497" y="740415"/>
            <a:ext cx="8943560" cy="4058039"/>
          </a:xfrm>
          <a:prstGeom prst="rect">
            <a:avLst/>
          </a:prstGeom>
        </p:spPr>
      </p:pic>
      <p:sp>
        <p:nvSpPr>
          <p:cNvPr id="6" name="Shape 3"/>
          <p:cNvSpPr/>
          <p:nvPr/>
        </p:nvSpPr>
        <p:spPr>
          <a:xfrm>
            <a:off x="2035305" y="6129625"/>
            <a:ext cx="10869018" cy="803176"/>
          </a:xfrm>
          <a:prstGeom prst="roundRect">
            <a:avLst>
              <a:gd name="adj" fmla="val 3530"/>
            </a:avLst>
          </a:prstGeom>
          <a:solidFill>
            <a:srgbClr val="FFB3B4"/>
          </a:solidFill>
          <a:ln/>
        </p:spPr>
      </p:sp>
      <p:sp>
        <p:nvSpPr>
          <p:cNvPr id="8" name="Text 4"/>
          <p:cNvSpPr/>
          <p:nvPr/>
        </p:nvSpPr>
        <p:spPr>
          <a:xfrm>
            <a:off x="2534929" y="6419727"/>
            <a:ext cx="10065743" cy="302419"/>
          </a:xfrm>
          <a:prstGeom prst="rect">
            <a:avLst/>
          </a:prstGeom>
          <a:noFill/>
          <a:ln/>
        </p:spPr>
        <p:txBody>
          <a:bodyPr wrap="none" lIns="0" tIns="0" rIns="0" bIns="0" rtlCol="0" anchor="t"/>
          <a:lstStyle/>
          <a:p>
            <a:pPr>
              <a:lnSpc>
                <a:spcPts val="2375"/>
              </a:lnSpc>
            </a:pPr>
            <a:r>
              <a:rPr lang="en-US" sz="1458" b="1" dirty="0">
                <a:solidFill>
                  <a:srgbClr val="000000"/>
                </a:solidFill>
                <a:latin typeface="Gelasio" pitchFamily="34" charset="0"/>
                <a:ea typeface="Gelasio" pitchFamily="34" charset="-122"/>
                <a:cs typeface="Gelasio" pitchFamily="34" charset="-120"/>
              </a:rPr>
              <a:t>Severity:</a:t>
            </a:r>
            <a:r>
              <a:rPr lang="en-US" sz="1458" dirty="0">
                <a:solidFill>
                  <a:srgbClr val="000000"/>
                </a:solidFill>
                <a:latin typeface="Gelasio" pitchFamily="34" charset="0"/>
                <a:ea typeface="Gelasio" pitchFamily="34" charset="-122"/>
                <a:cs typeface="Gelasio" pitchFamily="34" charset="-120"/>
              </a:rPr>
              <a:t> XSS can lead to credential theft, session hijacking, and defacement. Always sanitize user input!</a:t>
            </a:r>
            <a:endParaRPr lang="en-US" sz="145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F3510-0695-8C82-05C7-28D1A54D48D3}"/>
              </a:ext>
            </a:extLst>
          </p:cNvPr>
          <p:cNvSpPr>
            <a:spLocks noGrp="1"/>
          </p:cNvSpPr>
          <p:nvPr>
            <p:ph type="title"/>
          </p:nvPr>
        </p:nvSpPr>
        <p:spPr>
          <a:xfrm>
            <a:off x="1574252" y="131164"/>
            <a:ext cx="10018713" cy="1278491"/>
          </a:xfrm>
        </p:spPr>
        <p:txBody>
          <a:bodyPr/>
          <a:lstStyle/>
          <a:p>
            <a:r>
              <a:rPr lang="en-US" dirty="0"/>
              <a:t>PROBLEM STATEMENT/CONTEXT</a:t>
            </a:r>
          </a:p>
        </p:txBody>
      </p:sp>
      <p:sp>
        <p:nvSpPr>
          <p:cNvPr id="5" name="TextBox 4">
            <a:extLst>
              <a:ext uri="{FF2B5EF4-FFF2-40B4-BE49-F238E27FC236}">
                <a16:creationId xmlns:a16="http://schemas.microsoft.com/office/drawing/2014/main" id="{CCBC008E-5A18-9F5A-55D4-1E62D5EE94C5}"/>
              </a:ext>
            </a:extLst>
          </p:cNvPr>
          <p:cNvSpPr txBox="1"/>
          <p:nvPr/>
        </p:nvSpPr>
        <p:spPr>
          <a:xfrm>
            <a:off x="1865141" y="5355376"/>
            <a:ext cx="8454683" cy="923330"/>
          </a:xfrm>
          <a:prstGeom prst="rect">
            <a:avLst/>
          </a:prstGeom>
          <a:noFill/>
        </p:spPr>
        <p:txBody>
          <a:bodyPr wrap="square" rtlCol="0">
            <a:spAutoFit/>
          </a:bodyPr>
          <a:lstStyle/>
          <a:p>
            <a:r>
              <a:rPr lang="en-US" dirty="0">
                <a:latin typeface="Arial" panose="020B0604020202020204" pitchFamily="34" charset="0"/>
                <a:ea typeface="Gelasio" pitchFamily="34" charset="-122"/>
                <a:cs typeface="Arial" panose="020B0604020202020204" pitchFamily="34" charset="0"/>
              </a:rPr>
              <a:t>This comprehensive assessment aims to provide </a:t>
            </a:r>
            <a:r>
              <a:rPr lang="en-US" dirty="0" err="1">
                <a:latin typeface="Arial" panose="020B0604020202020204" pitchFamily="34" charset="0"/>
                <a:ea typeface="Gelasio" pitchFamily="34" charset="-122"/>
                <a:cs typeface="Arial" panose="020B0604020202020204" pitchFamily="34" charset="0"/>
              </a:rPr>
              <a:t>TechShield</a:t>
            </a:r>
            <a:r>
              <a:rPr lang="en-US" dirty="0">
                <a:latin typeface="Arial" panose="020B0604020202020204" pitchFamily="34" charset="0"/>
                <a:ea typeface="Gelasio" pitchFamily="34" charset="-122"/>
                <a:cs typeface="Arial" panose="020B0604020202020204" pitchFamily="34" charset="0"/>
              </a:rPr>
              <a:t> with actionable insights to strengthen their security posture against real-world threats.</a:t>
            </a:r>
            <a:endParaRPr lang="en-US" dirty="0">
              <a:latin typeface="Arial" panose="020B0604020202020204" pitchFamily="34" charset="0"/>
              <a:cs typeface="Arial" panose="020B0604020202020204" pitchFamily="34" charset="0"/>
            </a:endParaRPr>
          </a:p>
          <a:p>
            <a:endParaRPr lang="en-US" dirty="0"/>
          </a:p>
        </p:txBody>
      </p:sp>
      <p:graphicFrame>
        <p:nvGraphicFramePr>
          <p:cNvPr id="6" name="Diagram 5">
            <a:extLst>
              <a:ext uri="{FF2B5EF4-FFF2-40B4-BE49-F238E27FC236}">
                <a16:creationId xmlns:a16="http://schemas.microsoft.com/office/drawing/2014/main" id="{11FFCDE2-38DA-9CE9-48BC-6A63C0F04450}"/>
              </a:ext>
            </a:extLst>
          </p:cNvPr>
          <p:cNvGraphicFramePr/>
          <p:nvPr>
            <p:extLst>
              <p:ext uri="{D42A27DB-BD31-4B8C-83A1-F6EECF244321}">
                <p14:modId xmlns:p14="http://schemas.microsoft.com/office/powerpoint/2010/main" val="3623659546"/>
              </p:ext>
            </p:extLst>
          </p:nvPr>
        </p:nvGraphicFramePr>
        <p:xfrm>
          <a:off x="2242094" y="1180613"/>
          <a:ext cx="9170417" cy="40472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3481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7B395-EE27-9999-71BE-28E712FDF649}"/>
              </a:ext>
            </a:extLst>
          </p:cNvPr>
          <p:cNvSpPr>
            <a:spLocks noGrp="1"/>
          </p:cNvSpPr>
          <p:nvPr>
            <p:ph type="title"/>
          </p:nvPr>
        </p:nvSpPr>
        <p:spPr>
          <a:xfrm>
            <a:off x="1484310" y="170274"/>
            <a:ext cx="10018713" cy="723275"/>
          </a:xfrm>
          <a:solidFill>
            <a:srgbClr val="C5D3FF"/>
          </a:solidFill>
        </p:spPr>
        <p:txBody>
          <a:bodyPr/>
          <a:lstStyle/>
          <a:p>
            <a:r>
              <a:rPr lang="en-US" dirty="0"/>
              <a:t>WEB APPLICATION SECURITY TESTING</a:t>
            </a:r>
          </a:p>
        </p:txBody>
      </p:sp>
      <p:sp>
        <p:nvSpPr>
          <p:cNvPr id="3" name="Content Placeholder 2">
            <a:extLst>
              <a:ext uri="{FF2B5EF4-FFF2-40B4-BE49-F238E27FC236}">
                <a16:creationId xmlns:a16="http://schemas.microsoft.com/office/drawing/2014/main" id="{866D3EF5-19F2-D75A-4A47-ADB5AB1D30FB}"/>
              </a:ext>
            </a:extLst>
          </p:cNvPr>
          <p:cNvSpPr>
            <a:spLocks noGrp="1"/>
          </p:cNvSpPr>
          <p:nvPr>
            <p:ph idx="1"/>
          </p:nvPr>
        </p:nvSpPr>
        <p:spPr>
          <a:xfrm>
            <a:off x="1484310" y="1514007"/>
            <a:ext cx="4436805" cy="4277194"/>
          </a:xfrm>
        </p:spPr>
        <p:txBody>
          <a:bodyPr>
            <a:normAutofit/>
          </a:bodyPr>
          <a:lstStyle/>
          <a:p>
            <a:r>
              <a:rPr lang="en-US" dirty="0"/>
              <a:t>Targeted DVWA</a:t>
            </a:r>
          </a:p>
          <a:p>
            <a:r>
              <a:rPr lang="en-US" dirty="0"/>
              <a:t>Tested for:</a:t>
            </a:r>
          </a:p>
          <a:p>
            <a:r>
              <a:rPr lang="en-US" dirty="0"/>
              <a:t>SQL Injection → confirmed vulnerable</a:t>
            </a:r>
          </a:p>
          <a:p>
            <a:r>
              <a:rPr lang="en-US" dirty="0"/>
              <a:t> XSS → executed successfully</a:t>
            </a:r>
          </a:p>
          <a:p>
            <a:r>
              <a:rPr lang="en-US" dirty="0"/>
              <a:t>Command Injection → executed '127.0.0.1; ls -la'</a:t>
            </a:r>
          </a:p>
          <a:p>
            <a:r>
              <a:rPr lang="en-US" dirty="0"/>
              <a:t> File Inclusion → checked remote/local file inclusion</a:t>
            </a:r>
          </a:p>
          <a:p>
            <a:endParaRPr lang="en-US" dirty="0"/>
          </a:p>
        </p:txBody>
      </p:sp>
      <p:sp>
        <p:nvSpPr>
          <p:cNvPr id="8" name="TextBox 7">
            <a:extLst>
              <a:ext uri="{FF2B5EF4-FFF2-40B4-BE49-F238E27FC236}">
                <a16:creationId xmlns:a16="http://schemas.microsoft.com/office/drawing/2014/main" id="{BBD47890-32C2-2D34-FBD0-2DCBA40E87FF}"/>
              </a:ext>
            </a:extLst>
          </p:cNvPr>
          <p:cNvSpPr txBox="1"/>
          <p:nvPr/>
        </p:nvSpPr>
        <p:spPr>
          <a:xfrm>
            <a:off x="5216577" y="5493922"/>
            <a:ext cx="6205928" cy="1200329"/>
          </a:xfrm>
          <a:prstGeom prst="rect">
            <a:avLst/>
          </a:prstGeom>
          <a:solidFill>
            <a:srgbClr val="76E3FF"/>
          </a:solidFill>
        </p:spPr>
        <p:txBody>
          <a:bodyPr wrap="square">
            <a:spAutoFit/>
          </a:bodyPr>
          <a:lstStyle/>
          <a:p>
            <a:r>
              <a:rPr lang="en-US" sz="1800" dirty="0">
                <a:effectLst/>
                <a:latin typeface="Calibri" panose="020F0502020204030204" pitchFamily="34" charset="0"/>
                <a:ea typeface="Calibri" panose="020F0502020204030204" pitchFamily="34" charset="0"/>
                <a:cs typeface="Raavi" panose="020B0502040204020203" pitchFamily="34" charset="0"/>
              </a:rPr>
              <a:t>This above command caused the website to perform a ping operation against a remote system. The loopback IP address is used to minimize the time involved in performing the ping operation so that the injected command will execute faster</a:t>
            </a:r>
            <a:endParaRPr lang="en-US" dirty="0"/>
          </a:p>
        </p:txBody>
      </p:sp>
      <p:pic>
        <p:nvPicPr>
          <p:cNvPr id="10" name="Picture 9">
            <a:extLst>
              <a:ext uri="{FF2B5EF4-FFF2-40B4-BE49-F238E27FC236}">
                <a16:creationId xmlns:a16="http://schemas.microsoft.com/office/drawing/2014/main" id="{30E11291-6F80-7877-EAB7-1108123CFF2E}"/>
              </a:ext>
            </a:extLst>
          </p:cNvPr>
          <p:cNvPicPr>
            <a:picLocks noChangeAspect="1"/>
          </p:cNvPicPr>
          <p:nvPr/>
        </p:nvPicPr>
        <p:blipFill>
          <a:blip r:embed="rId3"/>
          <a:srcRect l="31231" t="20532" r="18121" b="6208"/>
          <a:stretch>
            <a:fillRect/>
          </a:stretch>
        </p:blipFill>
        <p:spPr>
          <a:xfrm>
            <a:off x="5523875" y="965642"/>
            <a:ext cx="5898630" cy="4528280"/>
          </a:xfrm>
          <a:prstGeom prst="rect">
            <a:avLst/>
          </a:prstGeom>
        </p:spPr>
      </p:pic>
    </p:spTree>
    <p:extLst>
      <p:ext uri="{BB962C8B-B14F-4D97-AF65-F5344CB8AC3E}">
        <p14:creationId xmlns:p14="http://schemas.microsoft.com/office/powerpoint/2010/main" val="1447882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1633928" y="0"/>
            <a:ext cx="10558072" cy="1222475"/>
          </a:xfrm>
          <a:prstGeom prst="rect">
            <a:avLst/>
          </a:prstGeom>
          <a:solidFill>
            <a:srgbClr val="00B0F0"/>
          </a:solidFill>
          <a:ln/>
        </p:spPr>
        <p:txBody>
          <a:bodyPr wrap="none" lIns="0" tIns="0" rIns="0" bIns="0" rtlCol="0" anchor="t"/>
          <a:lstStyle/>
          <a:p>
            <a:pPr>
              <a:lnSpc>
                <a:spcPts val="3708"/>
              </a:lnSpc>
            </a:pPr>
            <a:endParaRPr lang="en-US" sz="3600" dirty="0">
              <a:solidFill>
                <a:srgbClr val="484237"/>
              </a:solidFill>
              <a:latin typeface="Gelasio Semi Bold" pitchFamily="34" charset="0"/>
              <a:ea typeface="Gelasio Semi Bold" pitchFamily="34" charset="-122"/>
              <a:cs typeface="Gelasio Semi Bold" pitchFamily="34" charset="-120"/>
            </a:endParaRPr>
          </a:p>
          <a:p>
            <a:pPr>
              <a:lnSpc>
                <a:spcPts val="3708"/>
              </a:lnSpc>
            </a:pPr>
            <a:r>
              <a:rPr lang="en-US" sz="3600" dirty="0">
                <a:solidFill>
                  <a:srgbClr val="484237"/>
                </a:solidFill>
                <a:latin typeface="Gelasio Semi Bold" pitchFamily="34" charset="0"/>
                <a:ea typeface="Gelasio Semi Bold" pitchFamily="34" charset="-122"/>
                <a:cs typeface="Gelasio Semi Bold" pitchFamily="34" charset="-120"/>
              </a:rPr>
              <a:t> Exploiting Vulnerabilities: A Practical Overview</a:t>
            </a:r>
            <a:endParaRPr lang="en-US" sz="3600" dirty="0"/>
          </a:p>
        </p:txBody>
      </p:sp>
      <p:sp>
        <p:nvSpPr>
          <p:cNvPr id="3" name="Text 1"/>
          <p:cNvSpPr/>
          <p:nvPr/>
        </p:nvSpPr>
        <p:spPr>
          <a:xfrm>
            <a:off x="1334124" y="1669554"/>
            <a:ext cx="10196385" cy="604838"/>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This section explores common attack methodologies used to exploit identified vulnerabilities, covering password cracking, payload injection, and the outcomes of successful exploitation. We'll also briefly touch on the role of forensic analysis.</a:t>
            </a:r>
            <a:endParaRPr lang="en-US" sz="1600" dirty="0">
              <a:solidFill>
                <a:schemeClr val="tx1">
                  <a:lumMod val="95000"/>
                  <a:lumOff val="5000"/>
                </a:schemeClr>
              </a:solidFill>
            </a:endParaRPr>
          </a:p>
        </p:txBody>
      </p:sp>
      <p:sp>
        <p:nvSpPr>
          <p:cNvPr id="4" name="Shape 2"/>
          <p:cNvSpPr/>
          <p:nvPr/>
        </p:nvSpPr>
        <p:spPr>
          <a:xfrm>
            <a:off x="661492" y="2770485"/>
            <a:ext cx="5339953" cy="1397993"/>
          </a:xfrm>
          <a:prstGeom prst="roundRect">
            <a:avLst>
              <a:gd name="adj" fmla="val 8721"/>
            </a:avLst>
          </a:prstGeom>
          <a:solidFill>
            <a:srgbClr val="FFC000"/>
          </a:solidFill>
          <a:ln/>
        </p:spPr>
      </p:sp>
      <p:sp>
        <p:nvSpPr>
          <p:cNvPr id="5" name="Shape 3"/>
          <p:cNvSpPr/>
          <p:nvPr/>
        </p:nvSpPr>
        <p:spPr>
          <a:xfrm>
            <a:off x="661492" y="2745085"/>
            <a:ext cx="5339953" cy="101600"/>
          </a:xfrm>
          <a:prstGeom prst="roundRect">
            <a:avLst>
              <a:gd name="adj" fmla="val 27907"/>
            </a:avLst>
          </a:prstGeom>
          <a:solidFill>
            <a:srgbClr val="D3C5B6"/>
          </a:solidFill>
          <a:ln/>
        </p:spPr>
      </p:sp>
      <p:sp>
        <p:nvSpPr>
          <p:cNvPr id="6" name="Shape 4"/>
          <p:cNvSpPr/>
          <p:nvPr/>
        </p:nvSpPr>
        <p:spPr>
          <a:xfrm>
            <a:off x="3047950" y="2487018"/>
            <a:ext cx="567035" cy="567035"/>
          </a:xfrm>
          <a:prstGeom prst="roundRect">
            <a:avLst>
              <a:gd name="adj" fmla="val 134383"/>
            </a:avLst>
          </a:prstGeom>
          <a:solidFill>
            <a:srgbClr val="D3C5B6"/>
          </a:solidFill>
          <a:ln/>
        </p:spPr>
      </p:sp>
      <p:sp>
        <p:nvSpPr>
          <p:cNvPr id="7" name="Text 5"/>
          <p:cNvSpPr/>
          <p:nvPr/>
        </p:nvSpPr>
        <p:spPr>
          <a:xfrm>
            <a:off x="3218012" y="2628801"/>
            <a:ext cx="226814" cy="283468"/>
          </a:xfrm>
          <a:prstGeom prst="rect">
            <a:avLst/>
          </a:prstGeom>
          <a:noFill/>
          <a:ln/>
        </p:spPr>
        <p:txBody>
          <a:bodyPr wrap="none" lIns="0" tIns="0" rIns="0" bIns="0" rtlCol="0" anchor="t"/>
          <a:lstStyle/>
          <a:p>
            <a:pPr>
              <a:lnSpc>
                <a:spcPts val="2833"/>
              </a:lnSpc>
            </a:pPr>
            <a:r>
              <a:rPr lang="en-US" sz="1750" dirty="0">
                <a:solidFill>
                  <a:srgbClr val="000000"/>
                </a:solidFill>
                <a:latin typeface="Gelasio Semi Bold" pitchFamily="34" charset="0"/>
                <a:ea typeface="Gelasio Semi Bold" pitchFamily="34" charset="-122"/>
                <a:cs typeface="Gelasio Semi Bold" pitchFamily="34" charset="-120"/>
              </a:rPr>
              <a:t>1</a:t>
            </a:r>
            <a:endParaRPr lang="en-US" sz="1750" dirty="0"/>
          </a:p>
        </p:txBody>
      </p:sp>
      <p:sp>
        <p:nvSpPr>
          <p:cNvPr id="8" name="Text 6"/>
          <p:cNvSpPr/>
          <p:nvPr/>
        </p:nvSpPr>
        <p:spPr>
          <a:xfrm>
            <a:off x="875903" y="3242965"/>
            <a:ext cx="3221832" cy="295275"/>
          </a:xfrm>
          <a:prstGeom prst="rect">
            <a:avLst/>
          </a:prstGeom>
          <a:noFill/>
          <a:ln/>
        </p:spPr>
        <p:txBody>
          <a:bodyPr wrap="none" lIns="0" tIns="0" rIns="0" bIns="0" rtlCol="0" anchor="t"/>
          <a:lstStyle/>
          <a:p>
            <a:pPr>
              <a:lnSpc>
                <a:spcPts val="2292"/>
              </a:lnSpc>
            </a:pPr>
            <a:r>
              <a:rPr lang="en-US" sz="1833" dirty="0">
                <a:solidFill>
                  <a:srgbClr val="000000"/>
                </a:solidFill>
                <a:latin typeface="Gelasio Semi Bold" pitchFamily="34" charset="0"/>
                <a:ea typeface="Gelasio Semi Bold" pitchFamily="34" charset="-122"/>
                <a:cs typeface="Gelasio Semi Bold" pitchFamily="34" charset="-120"/>
              </a:rPr>
              <a:t>Password Cracking (Hydra)</a:t>
            </a:r>
            <a:endParaRPr lang="en-US" sz="1833" dirty="0"/>
          </a:p>
        </p:txBody>
      </p:sp>
      <p:sp>
        <p:nvSpPr>
          <p:cNvPr id="9" name="Text 7"/>
          <p:cNvSpPr/>
          <p:nvPr/>
        </p:nvSpPr>
        <p:spPr>
          <a:xfrm>
            <a:off x="875903" y="3651647"/>
            <a:ext cx="4911130" cy="302419"/>
          </a:xfrm>
          <a:prstGeom prst="rect">
            <a:avLst/>
          </a:prstGeom>
          <a:noFill/>
          <a:ln/>
        </p:spPr>
        <p:txBody>
          <a:bodyPr wrap="none" lIns="0" tIns="0" rIns="0" bIns="0" rtlCol="0" anchor="t"/>
          <a:lstStyle/>
          <a:p>
            <a:pPr>
              <a:lnSpc>
                <a:spcPts val="2375"/>
              </a:lnSpc>
            </a:pPr>
            <a:r>
              <a:rPr lang="en-US" sz="1458" dirty="0">
                <a:solidFill>
                  <a:srgbClr val="000000"/>
                </a:solidFill>
                <a:latin typeface="Gelasio" pitchFamily="34" charset="0"/>
                <a:ea typeface="Gelasio" pitchFamily="34" charset="-122"/>
                <a:cs typeface="Gelasio" pitchFamily="34" charset="-120"/>
              </a:rPr>
              <a:t>Brute-forcing credentials.</a:t>
            </a:r>
            <a:endParaRPr lang="en-US" sz="1458" dirty="0"/>
          </a:p>
        </p:txBody>
      </p:sp>
      <p:sp>
        <p:nvSpPr>
          <p:cNvPr id="10" name="Shape 8"/>
          <p:cNvSpPr/>
          <p:nvPr/>
        </p:nvSpPr>
        <p:spPr>
          <a:xfrm>
            <a:off x="6190457" y="2770485"/>
            <a:ext cx="5340053" cy="1397993"/>
          </a:xfrm>
          <a:prstGeom prst="roundRect">
            <a:avLst>
              <a:gd name="adj" fmla="val 8721"/>
            </a:avLst>
          </a:prstGeom>
          <a:solidFill>
            <a:srgbClr val="92D050"/>
          </a:solidFill>
          <a:ln/>
        </p:spPr>
      </p:sp>
      <p:sp>
        <p:nvSpPr>
          <p:cNvPr id="11" name="Shape 9"/>
          <p:cNvSpPr/>
          <p:nvPr/>
        </p:nvSpPr>
        <p:spPr>
          <a:xfrm>
            <a:off x="6190457" y="2745085"/>
            <a:ext cx="5340053" cy="101600"/>
          </a:xfrm>
          <a:prstGeom prst="roundRect">
            <a:avLst>
              <a:gd name="adj" fmla="val 27907"/>
            </a:avLst>
          </a:prstGeom>
          <a:solidFill>
            <a:srgbClr val="D3C5B6"/>
          </a:solidFill>
          <a:ln/>
        </p:spPr>
      </p:sp>
      <p:sp>
        <p:nvSpPr>
          <p:cNvPr id="12" name="Shape 10"/>
          <p:cNvSpPr/>
          <p:nvPr/>
        </p:nvSpPr>
        <p:spPr>
          <a:xfrm>
            <a:off x="8576915" y="2487018"/>
            <a:ext cx="567035" cy="567035"/>
          </a:xfrm>
          <a:prstGeom prst="roundRect">
            <a:avLst>
              <a:gd name="adj" fmla="val 134383"/>
            </a:avLst>
          </a:prstGeom>
          <a:solidFill>
            <a:srgbClr val="D3C5B6"/>
          </a:solidFill>
          <a:ln/>
        </p:spPr>
      </p:sp>
      <p:sp>
        <p:nvSpPr>
          <p:cNvPr id="13" name="Text 11"/>
          <p:cNvSpPr/>
          <p:nvPr/>
        </p:nvSpPr>
        <p:spPr>
          <a:xfrm>
            <a:off x="8746976" y="2628801"/>
            <a:ext cx="226814" cy="283468"/>
          </a:xfrm>
          <a:prstGeom prst="rect">
            <a:avLst/>
          </a:prstGeom>
          <a:noFill/>
          <a:ln/>
        </p:spPr>
        <p:txBody>
          <a:bodyPr wrap="none" lIns="0" tIns="0" rIns="0" bIns="0" rtlCol="0" anchor="t"/>
          <a:lstStyle/>
          <a:p>
            <a:pPr>
              <a:lnSpc>
                <a:spcPts val="2833"/>
              </a:lnSpc>
            </a:pPr>
            <a:r>
              <a:rPr lang="en-US" sz="1750" dirty="0">
                <a:solidFill>
                  <a:srgbClr val="000000"/>
                </a:solidFill>
                <a:latin typeface="Gelasio Semi Bold" pitchFamily="34" charset="0"/>
                <a:ea typeface="Gelasio Semi Bold" pitchFamily="34" charset="-122"/>
                <a:cs typeface="Gelasio Semi Bold" pitchFamily="34" charset="-120"/>
              </a:rPr>
              <a:t>2</a:t>
            </a:r>
            <a:endParaRPr lang="en-US" sz="1750" dirty="0"/>
          </a:p>
        </p:txBody>
      </p:sp>
      <p:sp>
        <p:nvSpPr>
          <p:cNvPr id="14" name="Text 12"/>
          <p:cNvSpPr/>
          <p:nvPr/>
        </p:nvSpPr>
        <p:spPr>
          <a:xfrm>
            <a:off x="6404869" y="3242965"/>
            <a:ext cx="3537248" cy="295275"/>
          </a:xfrm>
          <a:prstGeom prst="rect">
            <a:avLst/>
          </a:prstGeom>
          <a:noFill/>
          <a:ln/>
        </p:spPr>
        <p:txBody>
          <a:bodyPr wrap="none" lIns="0" tIns="0" rIns="0" bIns="0" rtlCol="0" anchor="t"/>
          <a:lstStyle/>
          <a:p>
            <a:pPr>
              <a:lnSpc>
                <a:spcPts val="2292"/>
              </a:lnSpc>
            </a:pPr>
            <a:r>
              <a:rPr lang="en-US" sz="1833" dirty="0">
                <a:solidFill>
                  <a:srgbClr val="000000"/>
                </a:solidFill>
                <a:latin typeface="Gelasio Semi Bold" pitchFamily="34" charset="0"/>
                <a:ea typeface="Gelasio Semi Bold" pitchFamily="34" charset="-122"/>
                <a:cs typeface="Gelasio Semi Bold" pitchFamily="34" charset="-120"/>
              </a:rPr>
              <a:t>Payload Injection (Metasploit)</a:t>
            </a:r>
            <a:endParaRPr lang="en-US" sz="1833" dirty="0"/>
          </a:p>
        </p:txBody>
      </p:sp>
      <p:sp>
        <p:nvSpPr>
          <p:cNvPr id="15" name="Text 13"/>
          <p:cNvSpPr/>
          <p:nvPr/>
        </p:nvSpPr>
        <p:spPr>
          <a:xfrm>
            <a:off x="6404869" y="3651647"/>
            <a:ext cx="4911229" cy="302419"/>
          </a:xfrm>
          <a:prstGeom prst="rect">
            <a:avLst/>
          </a:prstGeom>
          <a:noFill/>
          <a:ln/>
        </p:spPr>
        <p:txBody>
          <a:bodyPr wrap="none" lIns="0" tIns="0" rIns="0" bIns="0" rtlCol="0" anchor="t"/>
          <a:lstStyle/>
          <a:p>
            <a:pPr>
              <a:lnSpc>
                <a:spcPts val="2375"/>
              </a:lnSpc>
            </a:pPr>
            <a:r>
              <a:rPr lang="en-US" sz="1458" dirty="0">
                <a:solidFill>
                  <a:srgbClr val="000000"/>
                </a:solidFill>
                <a:latin typeface="Gelasio" pitchFamily="34" charset="0"/>
                <a:ea typeface="Gelasio" pitchFamily="34" charset="-122"/>
                <a:cs typeface="Gelasio" pitchFamily="34" charset="-120"/>
              </a:rPr>
              <a:t>Delivering malicious code.</a:t>
            </a:r>
            <a:endParaRPr lang="en-US" sz="1458" dirty="0"/>
          </a:p>
        </p:txBody>
      </p:sp>
      <p:sp>
        <p:nvSpPr>
          <p:cNvPr id="16" name="Shape 14"/>
          <p:cNvSpPr/>
          <p:nvPr/>
        </p:nvSpPr>
        <p:spPr>
          <a:xfrm>
            <a:off x="661492" y="4640957"/>
            <a:ext cx="5339953" cy="1397993"/>
          </a:xfrm>
          <a:prstGeom prst="roundRect">
            <a:avLst>
              <a:gd name="adj" fmla="val 8721"/>
            </a:avLst>
          </a:prstGeom>
          <a:solidFill>
            <a:schemeClr val="accent6">
              <a:lumMod val="60000"/>
              <a:lumOff val="40000"/>
            </a:schemeClr>
          </a:solidFill>
          <a:ln/>
        </p:spPr>
      </p:sp>
      <p:sp>
        <p:nvSpPr>
          <p:cNvPr id="17" name="Shape 15"/>
          <p:cNvSpPr/>
          <p:nvPr/>
        </p:nvSpPr>
        <p:spPr>
          <a:xfrm>
            <a:off x="661492" y="4615557"/>
            <a:ext cx="5339953" cy="101600"/>
          </a:xfrm>
          <a:prstGeom prst="roundRect">
            <a:avLst>
              <a:gd name="adj" fmla="val 27907"/>
            </a:avLst>
          </a:prstGeom>
          <a:solidFill>
            <a:srgbClr val="D3C5B6"/>
          </a:solidFill>
          <a:ln/>
        </p:spPr>
      </p:sp>
      <p:sp>
        <p:nvSpPr>
          <p:cNvPr id="18" name="Shape 16"/>
          <p:cNvSpPr/>
          <p:nvPr/>
        </p:nvSpPr>
        <p:spPr>
          <a:xfrm>
            <a:off x="3047950" y="4357489"/>
            <a:ext cx="567035" cy="567035"/>
          </a:xfrm>
          <a:prstGeom prst="roundRect">
            <a:avLst>
              <a:gd name="adj" fmla="val 134383"/>
            </a:avLst>
          </a:prstGeom>
          <a:solidFill>
            <a:srgbClr val="D3C5B6"/>
          </a:solidFill>
          <a:ln/>
        </p:spPr>
      </p:sp>
      <p:sp>
        <p:nvSpPr>
          <p:cNvPr id="19" name="Text 17"/>
          <p:cNvSpPr/>
          <p:nvPr/>
        </p:nvSpPr>
        <p:spPr>
          <a:xfrm>
            <a:off x="3218012" y="4499273"/>
            <a:ext cx="226814" cy="283468"/>
          </a:xfrm>
          <a:prstGeom prst="rect">
            <a:avLst/>
          </a:prstGeom>
          <a:noFill/>
          <a:ln/>
        </p:spPr>
        <p:txBody>
          <a:bodyPr wrap="none" lIns="0" tIns="0" rIns="0" bIns="0" rtlCol="0" anchor="t"/>
          <a:lstStyle/>
          <a:p>
            <a:pPr>
              <a:lnSpc>
                <a:spcPts val="2833"/>
              </a:lnSpc>
            </a:pPr>
            <a:r>
              <a:rPr lang="en-US" sz="1750" dirty="0">
                <a:solidFill>
                  <a:srgbClr val="000000"/>
                </a:solidFill>
                <a:latin typeface="Gelasio Semi Bold" pitchFamily="34" charset="0"/>
                <a:ea typeface="Gelasio Semi Bold" pitchFamily="34" charset="-122"/>
                <a:cs typeface="Gelasio Semi Bold" pitchFamily="34" charset="-120"/>
              </a:rPr>
              <a:t>3</a:t>
            </a:r>
            <a:endParaRPr lang="en-US" sz="1750" dirty="0"/>
          </a:p>
        </p:txBody>
      </p:sp>
      <p:sp>
        <p:nvSpPr>
          <p:cNvPr id="20" name="Text 18"/>
          <p:cNvSpPr/>
          <p:nvPr/>
        </p:nvSpPr>
        <p:spPr>
          <a:xfrm>
            <a:off x="875904" y="5113437"/>
            <a:ext cx="2550914" cy="295275"/>
          </a:xfrm>
          <a:prstGeom prst="rect">
            <a:avLst/>
          </a:prstGeom>
          <a:noFill/>
          <a:ln/>
        </p:spPr>
        <p:txBody>
          <a:bodyPr wrap="none" lIns="0" tIns="0" rIns="0" bIns="0" rtlCol="0" anchor="t"/>
          <a:lstStyle/>
          <a:p>
            <a:pPr>
              <a:lnSpc>
                <a:spcPts val="2292"/>
              </a:lnSpc>
            </a:pPr>
            <a:r>
              <a:rPr lang="en-US" sz="1833" dirty="0">
                <a:solidFill>
                  <a:srgbClr val="000000"/>
                </a:solidFill>
                <a:latin typeface="Gelasio Semi Bold" pitchFamily="34" charset="0"/>
                <a:ea typeface="Gelasio Semi Bold" pitchFamily="34" charset="-122"/>
                <a:cs typeface="Gelasio Semi Bold" pitchFamily="34" charset="-120"/>
              </a:rPr>
              <a:t>Exploitation Outcome</a:t>
            </a:r>
            <a:endParaRPr lang="en-US" sz="1833" dirty="0"/>
          </a:p>
        </p:txBody>
      </p:sp>
      <p:sp>
        <p:nvSpPr>
          <p:cNvPr id="21" name="Text 19"/>
          <p:cNvSpPr/>
          <p:nvPr/>
        </p:nvSpPr>
        <p:spPr>
          <a:xfrm>
            <a:off x="875903" y="5522120"/>
            <a:ext cx="4911130" cy="302419"/>
          </a:xfrm>
          <a:prstGeom prst="rect">
            <a:avLst/>
          </a:prstGeom>
          <a:noFill/>
          <a:ln/>
        </p:spPr>
        <p:txBody>
          <a:bodyPr wrap="none" lIns="0" tIns="0" rIns="0" bIns="0" rtlCol="0" anchor="t"/>
          <a:lstStyle/>
          <a:p>
            <a:pPr>
              <a:lnSpc>
                <a:spcPts val="2375"/>
              </a:lnSpc>
            </a:pPr>
            <a:r>
              <a:rPr lang="en-US" sz="1458" dirty="0">
                <a:solidFill>
                  <a:srgbClr val="000000"/>
                </a:solidFill>
                <a:latin typeface="Gelasio" pitchFamily="34" charset="0"/>
                <a:ea typeface="Gelasio" pitchFamily="34" charset="-122"/>
                <a:cs typeface="Gelasio" pitchFamily="34" charset="-120"/>
              </a:rPr>
              <a:t>Gaining system access.</a:t>
            </a:r>
            <a:endParaRPr lang="en-US" sz="1458" dirty="0"/>
          </a:p>
        </p:txBody>
      </p:sp>
      <p:sp>
        <p:nvSpPr>
          <p:cNvPr id="22" name="Shape 20"/>
          <p:cNvSpPr/>
          <p:nvPr/>
        </p:nvSpPr>
        <p:spPr>
          <a:xfrm>
            <a:off x="6190457" y="4640957"/>
            <a:ext cx="5340053" cy="1397993"/>
          </a:xfrm>
          <a:prstGeom prst="roundRect">
            <a:avLst>
              <a:gd name="adj" fmla="val 8721"/>
            </a:avLst>
          </a:prstGeom>
          <a:solidFill>
            <a:schemeClr val="accent4">
              <a:lumMod val="40000"/>
              <a:lumOff val="60000"/>
            </a:schemeClr>
          </a:solidFill>
          <a:ln/>
        </p:spPr>
      </p:sp>
      <p:sp>
        <p:nvSpPr>
          <p:cNvPr id="23" name="Shape 21"/>
          <p:cNvSpPr/>
          <p:nvPr/>
        </p:nvSpPr>
        <p:spPr>
          <a:xfrm>
            <a:off x="6190457" y="4615557"/>
            <a:ext cx="5340053" cy="101600"/>
          </a:xfrm>
          <a:prstGeom prst="roundRect">
            <a:avLst>
              <a:gd name="adj" fmla="val 27907"/>
            </a:avLst>
          </a:prstGeom>
          <a:solidFill>
            <a:srgbClr val="D3C5B6"/>
          </a:solidFill>
          <a:ln/>
        </p:spPr>
      </p:sp>
      <p:sp>
        <p:nvSpPr>
          <p:cNvPr id="24" name="Shape 22"/>
          <p:cNvSpPr/>
          <p:nvPr/>
        </p:nvSpPr>
        <p:spPr>
          <a:xfrm>
            <a:off x="8576915" y="4357489"/>
            <a:ext cx="567035" cy="567035"/>
          </a:xfrm>
          <a:prstGeom prst="roundRect">
            <a:avLst>
              <a:gd name="adj" fmla="val 134383"/>
            </a:avLst>
          </a:prstGeom>
          <a:solidFill>
            <a:srgbClr val="D3C5B6"/>
          </a:solidFill>
          <a:ln/>
        </p:spPr>
      </p:sp>
      <p:sp>
        <p:nvSpPr>
          <p:cNvPr id="25" name="Text 23"/>
          <p:cNvSpPr/>
          <p:nvPr/>
        </p:nvSpPr>
        <p:spPr>
          <a:xfrm>
            <a:off x="8746976" y="4499273"/>
            <a:ext cx="226814" cy="283468"/>
          </a:xfrm>
          <a:prstGeom prst="rect">
            <a:avLst/>
          </a:prstGeom>
          <a:noFill/>
          <a:ln/>
        </p:spPr>
        <p:txBody>
          <a:bodyPr wrap="none" lIns="0" tIns="0" rIns="0" bIns="0" rtlCol="0" anchor="t"/>
          <a:lstStyle/>
          <a:p>
            <a:pPr>
              <a:lnSpc>
                <a:spcPts val="2833"/>
              </a:lnSpc>
            </a:pPr>
            <a:r>
              <a:rPr lang="en-US" sz="1750" dirty="0">
                <a:solidFill>
                  <a:srgbClr val="000000"/>
                </a:solidFill>
                <a:latin typeface="Gelasio Semi Bold" pitchFamily="34" charset="0"/>
                <a:ea typeface="Gelasio Semi Bold" pitchFamily="34" charset="-122"/>
                <a:cs typeface="Gelasio Semi Bold" pitchFamily="34" charset="-120"/>
              </a:rPr>
              <a:t>4</a:t>
            </a:r>
            <a:endParaRPr lang="en-US" sz="1750" dirty="0"/>
          </a:p>
        </p:txBody>
      </p:sp>
      <p:sp>
        <p:nvSpPr>
          <p:cNvPr id="26" name="Text 24"/>
          <p:cNvSpPr/>
          <p:nvPr/>
        </p:nvSpPr>
        <p:spPr>
          <a:xfrm>
            <a:off x="6404869" y="5113437"/>
            <a:ext cx="3256558" cy="295275"/>
          </a:xfrm>
          <a:prstGeom prst="rect">
            <a:avLst/>
          </a:prstGeom>
          <a:noFill/>
          <a:ln/>
        </p:spPr>
        <p:txBody>
          <a:bodyPr wrap="none" lIns="0" tIns="0" rIns="0" bIns="0" rtlCol="0" anchor="t"/>
          <a:lstStyle/>
          <a:p>
            <a:pPr>
              <a:lnSpc>
                <a:spcPts val="2292"/>
              </a:lnSpc>
            </a:pPr>
            <a:r>
              <a:rPr lang="en-US" sz="1833" dirty="0">
                <a:solidFill>
                  <a:srgbClr val="000000"/>
                </a:solidFill>
                <a:latin typeface="Gelasio Semi Bold" pitchFamily="34" charset="0"/>
                <a:ea typeface="Gelasio Semi Bold" pitchFamily="34" charset="-122"/>
                <a:cs typeface="Gelasio Semi Bold" pitchFamily="34" charset="-120"/>
              </a:rPr>
              <a:t>Forensic Analysis (Autopsy)</a:t>
            </a:r>
            <a:endParaRPr lang="en-US" sz="1833" dirty="0"/>
          </a:p>
        </p:txBody>
      </p:sp>
      <p:sp>
        <p:nvSpPr>
          <p:cNvPr id="27" name="Text 25"/>
          <p:cNvSpPr/>
          <p:nvPr/>
        </p:nvSpPr>
        <p:spPr>
          <a:xfrm>
            <a:off x="6404869" y="5522120"/>
            <a:ext cx="4911229" cy="302419"/>
          </a:xfrm>
          <a:prstGeom prst="rect">
            <a:avLst/>
          </a:prstGeom>
          <a:noFill/>
          <a:ln/>
        </p:spPr>
        <p:txBody>
          <a:bodyPr wrap="none" lIns="0" tIns="0" rIns="0" bIns="0" rtlCol="0" anchor="t"/>
          <a:lstStyle/>
          <a:p>
            <a:pPr>
              <a:lnSpc>
                <a:spcPts val="2375"/>
              </a:lnSpc>
            </a:pPr>
            <a:r>
              <a:rPr lang="en-US" sz="1458" dirty="0">
                <a:solidFill>
                  <a:srgbClr val="000000"/>
                </a:solidFill>
                <a:latin typeface="Gelasio" pitchFamily="34" charset="0"/>
                <a:ea typeface="Gelasio" pitchFamily="34" charset="-122"/>
                <a:cs typeface="Gelasio" pitchFamily="34" charset="-120"/>
              </a:rPr>
              <a:t>Post-incident investigation.</a:t>
            </a:r>
            <a:endParaRPr lang="en-US" sz="1458"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2490490" y="224853"/>
            <a:ext cx="6758441" cy="1169232"/>
          </a:xfrm>
          <a:prstGeom prst="rect">
            <a:avLst/>
          </a:prstGeom>
          <a:solidFill>
            <a:srgbClr val="90F8FF"/>
          </a:solidFill>
          <a:ln/>
        </p:spPr>
        <p:txBody>
          <a:bodyPr wrap="none" lIns="0" tIns="0" rIns="0" bIns="0" rtlCol="0" anchor="t"/>
          <a:lstStyle/>
          <a:p>
            <a:pPr defTabSz="761970">
              <a:lnSpc>
                <a:spcPts val="2750"/>
              </a:lnSpc>
            </a:pPr>
            <a:endParaRPr lang="en-US" sz="4000" dirty="0">
              <a:solidFill>
                <a:srgbClr val="484237"/>
              </a:solidFill>
              <a:latin typeface="Gelasio Semi Bold" pitchFamily="34" charset="0"/>
              <a:ea typeface="Gelasio Semi Bold" pitchFamily="34" charset="-122"/>
              <a:cs typeface="Gelasio Semi Bold" pitchFamily="34" charset="-120"/>
            </a:endParaRPr>
          </a:p>
          <a:p>
            <a:pPr defTabSz="761970">
              <a:lnSpc>
                <a:spcPts val="2750"/>
              </a:lnSpc>
            </a:pPr>
            <a:r>
              <a:rPr lang="en-US" sz="4000" dirty="0">
                <a:solidFill>
                  <a:srgbClr val="484237"/>
                </a:solidFill>
                <a:latin typeface="Gelasio Semi Bold" pitchFamily="34" charset="0"/>
                <a:ea typeface="Gelasio Semi Bold" pitchFamily="34" charset="-122"/>
                <a:cs typeface="Gelasio Semi Bold" pitchFamily="34" charset="-120"/>
              </a:rPr>
              <a:t>Password Cracking (Hydra)</a:t>
            </a:r>
            <a:endParaRPr lang="en-US" sz="4000" dirty="0">
              <a:solidFill>
                <a:prstClr val="black"/>
              </a:solidFill>
              <a:latin typeface="Calibri" panose="020F0502020204030204"/>
            </a:endParaRPr>
          </a:p>
        </p:txBody>
      </p:sp>
      <p:sp>
        <p:nvSpPr>
          <p:cNvPr id="4" name="Text 1"/>
          <p:cNvSpPr/>
          <p:nvPr/>
        </p:nvSpPr>
        <p:spPr>
          <a:xfrm>
            <a:off x="1275754" y="2004578"/>
            <a:ext cx="4465479" cy="2957166"/>
          </a:xfrm>
          <a:prstGeom prst="rect">
            <a:avLst/>
          </a:prstGeom>
          <a:noFill/>
          <a:ln/>
        </p:spPr>
        <p:txBody>
          <a:bodyPr wrap="square" lIns="0" tIns="0" rIns="0" bIns="0" rtlCol="0" anchor="t"/>
          <a:lstStyle/>
          <a:p>
            <a:pPr defTabSz="761970">
              <a:lnSpc>
                <a:spcPts val="2375"/>
              </a:lnSpc>
            </a:pPr>
            <a:endPar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endParaRPr>
          </a:p>
          <a:p>
            <a:pPr defTabSz="761970">
              <a:lnSpc>
                <a:spcPts val="2375"/>
              </a:lnSpc>
            </a:pP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Hydra successfully identified weak passwords, underscoring the critical need for organizations to enforce stronger password policies. This often means requiring longer, more complex passwords and regular rotation.</a:t>
            </a:r>
            <a:endParaRPr lang="en-US" sz="16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5" name="Shape 2"/>
          <p:cNvSpPr/>
          <p:nvPr/>
        </p:nvSpPr>
        <p:spPr>
          <a:xfrm>
            <a:off x="2986951" y="5489757"/>
            <a:ext cx="5485565" cy="1105594"/>
          </a:xfrm>
          <a:prstGeom prst="roundRect">
            <a:avLst>
              <a:gd name="adj" fmla="val 2565"/>
            </a:avLst>
          </a:prstGeom>
          <a:solidFill>
            <a:srgbClr val="DECEBB"/>
          </a:solidFill>
          <a:ln/>
        </p:spPr>
      </p:sp>
      <p:sp>
        <p:nvSpPr>
          <p:cNvPr id="7" name="Text 3"/>
          <p:cNvSpPr/>
          <p:nvPr/>
        </p:nvSpPr>
        <p:spPr>
          <a:xfrm>
            <a:off x="3150764" y="5740135"/>
            <a:ext cx="5437892" cy="604838"/>
          </a:xfrm>
          <a:prstGeom prst="rect">
            <a:avLst/>
          </a:prstGeom>
          <a:noFill/>
          <a:ln/>
        </p:spPr>
        <p:txBody>
          <a:bodyPr wrap="square" lIns="0" tIns="0" rIns="0" bIns="0" rtlCol="0" anchor="t"/>
          <a:lstStyle/>
          <a:p>
            <a:pPr defTabSz="761970">
              <a:lnSpc>
                <a:spcPts val="2375"/>
              </a:lnSpc>
            </a:pPr>
            <a:r>
              <a:rPr lang="en-US" sz="1600" b="1" dirty="0">
                <a:solidFill>
                  <a:srgbClr val="000000"/>
                </a:solidFill>
                <a:latin typeface="Gelasio" pitchFamily="34" charset="0"/>
                <a:ea typeface="Gelasio" pitchFamily="34" charset="-122"/>
                <a:cs typeface="Gelasio" pitchFamily="34" charset="-120"/>
              </a:rPr>
              <a:t>Best Practice:</a:t>
            </a:r>
            <a:r>
              <a:rPr lang="en-US" sz="1600" dirty="0">
                <a:solidFill>
                  <a:srgbClr val="000000"/>
                </a:solidFill>
                <a:latin typeface="Gelasio" pitchFamily="34" charset="0"/>
                <a:ea typeface="Gelasio" pitchFamily="34" charset="-122"/>
                <a:cs typeface="Gelasio" pitchFamily="34" charset="-120"/>
              </a:rPr>
              <a:t> Implement password hashing, salting, and rate limiting to deter brute-force attacks.</a:t>
            </a:r>
            <a:endParaRPr lang="en-US" sz="1600" dirty="0">
              <a:solidFill>
                <a:prstClr val="black"/>
              </a:solidFill>
              <a:latin typeface="Calibri" panose="020F0502020204030204"/>
            </a:endParaRPr>
          </a:p>
        </p:txBody>
      </p:sp>
      <p:pic>
        <p:nvPicPr>
          <p:cNvPr id="10" name="Picture 9">
            <a:extLst>
              <a:ext uri="{FF2B5EF4-FFF2-40B4-BE49-F238E27FC236}">
                <a16:creationId xmlns:a16="http://schemas.microsoft.com/office/drawing/2014/main" id="{1712301B-BD34-8562-6307-EA35467B4914}"/>
              </a:ext>
            </a:extLst>
          </p:cNvPr>
          <p:cNvPicPr>
            <a:picLocks noChangeAspect="1"/>
          </p:cNvPicPr>
          <p:nvPr/>
        </p:nvPicPr>
        <p:blipFill>
          <a:blip r:embed="rId3"/>
          <a:srcRect l="16229" t="51804" r="44673" b="10144"/>
          <a:stretch>
            <a:fillRect/>
          </a:stretch>
        </p:blipFill>
        <p:spPr>
          <a:xfrm>
            <a:off x="5741234" y="1514007"/>
            <a:ext cx="6067478" cy="397574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3D97D-1BBC-F293-D521-EB0C78FEB761}"/>
              </a:ext>
            </a:extLst>
          </p:cNvPr>
          <p:cNvSpPr>
            <a:spLocks noGrp="1"/>
          </p:cNvSpPr>
          <p:nvPr>
            <p:ph type="title"/>
          </p:nvPr>
        </p:nvSpPr>
        <p:spPr>
          <a:xfrm>
            <a:off x="2139281" y="165122"/>
            <a:ext cx="9603275" cy="626274"/>
          </a:xfrm>
          <a:solidFill>
            <a:srgbClr val="48599F"/>
          </a:solidFill>
        </p:spPr>
        <p:txBody>
          <a:bodyPr>
            <a:normAutofit fontScale="90000"/>
          </a:bodyPr>
          <a:lstStyle/>
          <a:p>
            <a:r>
              <a:rPr lang="en-US" dirty="0">
                <a:latin typeface="Arial" panose="020B0604020202020204" pitchFamily="34" charset="0"/>
                <a:cs typeface="Arial" panose="020B0604020202020204" pitchFamily="34" charset="0"/>
              </a:rPr>
              <a:t>METASPLOIT- Initial Steps – </a:t>
            </a:r>
            <a:r>
              <a:rPr lang="en-US" dirty="0" err="1">
                <a:latin typeface="Arial" panose="020B0604020202020204" pitchFamily="34" charset="0"/>
                <a:cs typeface="Arial" panose="020B0604020202020204" pitchFamily="34" charset="0"/>
              </a:rPr>
              <a:t>msfconsole</a:t>
            </a:r>
            <a:endParaRPr lang="en-US" dirty="0">
              <a:latin typeface="Arial" panose="020B0604020202020204" pitchFamily="34" charset="0"/>
              <a:cs typeface="Arial" panose="020B0604020202020204" pitchFamily="34" charset="0"/>
            </a:endParaRPr>
          </a:p>
        </p:txBody>
      </p:sp>
      <p:pic>
        <p:nvPicPr>
          <p:cNvPr id="4" name="Content Placeholder 3">
            <a:extLst>
              <a:ext uri="{FF2B5EF4-FFF2-40B4-BE49-F238E27FC236}">
                <a16:creationId xmlns:a16="http://schemas.microsoft.com/office/drawing/2014/main" id="{E6FAE1BA-7FE1-B0B0-1DC9-585EA34F159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39281" y="1124547"/>
            <a:ext cx="9252305" cy="4885862"/>
          </a:xfrm>
          <a:prstGeom prst="rect">
            <a:avLst/>
          </a:prstGeom>
          <a:noFill/>
          <a:ln>
            <a:noFill/>
          </a:ln>
        </p:spPr>
      </p:pic>
    </p:spTree>
    <p:extLst>
      <p:ext uri="{BB962C8B-B14F-4D97-AF65-F5344CB8AC3E}">
        <p14:creationId xmlns:p14="http://schemas.microsoft.com/office/powerpoint/2010/main" val="33008038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2205477" y="164893"/>
            <a:ext cx="6968503" cy="884418"/>
          </a:xfrm>
          <a:prstGeom prst="rect">
            <a:avLst/>
          </a:prstGeom>
          <a:solidFill>
            <a:srgbClr val="00B0F0"/>
          </a:solidFill>
          <a:ln/>
        </p:spPr>
        <p:txBody>
          <a:bodyPr wrap="none" lIns="0" tIns="0" rIns="0" bIns="0" rtlCol="0" anchor="t"/>
          <a:lstStyle/>
          <a:p>
            <a:pPr defTabSz="761970">
              <a:lnSpc>
                <a:spcPts val="2750"/>
              </a:lnSpc>
            </a:pPr>
            <a:endParaRPr lang="en-US" sz="4000" dirty="0">
              <a:solidFill>
                <a:srgbClr val="484237"/>
              </a:solidFill>
              <a:latin typeface="Gelasio Semi Bold" pitchFamily="34" charset="0"/>
              <a:ea typeface="Gelasio Semi Bold" pitchFamily="34" charset="-122"/>
              <a:cs typeface="Gelasio Semi Bold" pitchFamily="34" charset="-120"/>
            </a:endParaRPr>
          </a:p>
          <a:p>
            <a:pPr defTabSz="761970">
              <a:lnSpc>
                <a:spcPts val="2750"/>
              </a:lnSpc>
            </a:pPr>
            <a:r>
              <a:rPr lang="en-US" sz="4000" dirty="0">
                <a:solidFill>
                  <a:srgbClr val="484237"/>
                </a:solidFill>
                <a:latin typeface="Gelasio Semi Bold" pitchFamily="34" charset="0"/>
                <a:ea typeface="Gelasio Semi Bold" pitchFamily="34" charset="-122"/>
                <a:cs typeface="Gelasio Semi Bold" pitchFamily="34" charset="-120"/>
              </a:rPr>
              <a:t>Payload Injection (Metasploit)</a:t>
            </a:r>
            <a:endParaRPr lang="en-US" sz="4000" dirty="0">
              <a:solidFill>
                <a:prstClr val="black"/>
              </a:solidFill>
              <a:latin typeface="Calibri" panose="020F0502020204030204"/>
            </a:endParaRPr>
          </a:p>
        </p:txBody>
      </p:sp>
      <p:sp>
        <p:nvSpPr>
          <p:cNvPr id="4" name="Text 1"/>
          <p:cNvSpPr/>
          <p:nvPr/>
        </p:nvSpPr>
        <p:spPr>
          <a:xfrm>
            <a:off x="1319135" y="1635309"/>
            <a:ext cx="3087974" cy="2184828"/>
          </a:xfrm>
          <a:prstGeom prst="rect">
            <a:avLst/>
          </a:prstGeom>
          <a:noFill/>
          <a:ln/>
        </p:spPr>
        <p:txBody>
          <a:bodyPr wrap="square" lIns="0" tIns="0" rIns="0" bIns="0" rtlCol="0" anchor="t"/>
          <a:lstStyle/>
          <a:p>
            <a:pPr defTabSz="761970">
              <a:lnSpc>
                <a:spcPts val="2375"/>
              </a:lnSpc>
            </a:pP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Using Metasploit, </a:t>
            </a:r>
            <a:r>
              <a:rPr lang="en-US" sz="1600" dirty="0" err="1">
                <a:solidFill>
                  <a:schemeClr val="tx1">
                    <a:lumMod val="95000"/>
                    <a:lumOff val="5000"/>
                  </a:schemeClr>
                </a:solidFill>
                <a:latin typeface="Arial" panose="020B0604020202020204" pitchFamily="34" charset="0"/>
                <a:ea typeface="Gelasio" pitchFamily="34" charset="-122"/>
                <a:cs typeface="Arial" panose="020B0604020202020204" pitchFamily="34" charset="0"/>
              </a:rPr>
              <a:t>maclicious</a:t>
            </a: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 payload was generated and deployed tailored to exploit identified DVWA vulnerabilities. This process effectively demonstrates an attacker's ability to compromise systems by injecting code that executes arbitrary commands.</a:t>
            </a:r>
            <a:endParaRPr lang="en-US" sz="1600" dirty="0">
              <a:solidFill>
                <a:schemeClr val="tx1">
                  <a:lumMod val="95000"/>
                  <a:lumOff val="5000"/>
                </a:schemeClr>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E01FC59-DAEC-2428-5888-1FF285B1889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99212"/>
            <a:ext cx="7768380" cy="5381469"/>
          </a:xfrm>
          <a:prstGeom prst="rect">
            <a:avLst/>
          </a:prstGeom>
          <a:noFill/>
          <a:ln>
            <a:noFill/>
          </a:ln>
        </p:spPr>
      </p:pic>
      <p:sp>
        <p:nvSpPr>
          <p:cNvPr id="7" name="Text 2">
            <a:extLst>
              <a:ext uri="{FF2B5EF4-FFF2-40B4-BE49-F238E27FC236}">
                <a16:creationId xmlns:a16="http://schemas.microsoft.com/office/drawing/2014/main" id="{F31E55C4-376C-0EA0-88E1-8E0F5756997D}"/>
              </a:ext>
            </a:extLst>
          </p:cNvPr>
          <p:cNvSpPr/>
          <p:nvPr/>
        </p:nvSpPr>
        <p:spPr>
          <a:xfrm>
            <a:off x="7848327" y="5156616"/>
            <a:ext cx="4343673" cy="1424065"/>
          </a:xfrm>
          <a:prstGeom prst="rect">
            <a:avLst/>
          </a:prstGeom>
          <a:solidFill>
            <a:srgbClr val="FFFF00"/>
          </a:solidFill>
          <a:ln/>
        </p:spPr>
        <p:txBody>
          <a:bodyPr wrap="square" lIns="0" tIns="0" rIns="0" bIns="0" rtlCol="0" anchor="t"/>
          <a:lstStyle/>
          <a:p>
            <a:pPr defTabSz="761970">
              <a:lnSpc>
                <a:spcPts val="2375"/>
              </a:lnSpc>
            </a:pPr>
            <a:endPar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endParaRPr>
          </a:p>
          <a:p>
            <a:pPr defTabSz="761970">
              <a:lnSpc>
                <a:spcPts val="2375"/>
              </a:lnSpc>
            </a:pPr>
            <a:r>
              <a:rPr lang="en-US" sz="16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Successful payload injection leads to complete system compromise, data exfiltration, or persistent access. </a:t>
            </a:r>
            <a:endParaRPr lang="en-US" sz="1600" dirty="0">
              <a:solidFill>
                <a:schemeClr val="tx1">
                  <a:lumMod val="95000"/>
                  <a:lumOff val="5000"/>
                </a:schemeClr>
              </a:solidFill>
              <a:latin typeface="Arial" panose="020B060402020202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338466" y="239843"/>
            <a:ext cx="9185595" cy="828445"/>
          </a:xfrm>
          <a:prstGeom prst="rect">
            <a:avLst/>
          </a:prstGeom>
          <a:solidFill>
            <a:srgbClr val="4B92E4"/>
          </a:solidFill>
          <a:ln/>
        </p:spPr>
        <p:txBody>
          <a:bodyPr wrap="none" lIns="0" tIns="0" rIns="0" bIns="0" rtlCol="0" anchor="t"/>
          <a:lstStyle/>
          <a:p>
            <a:pPr defTabSz="761970">
              <a:lnSpc>
                <a:spcPts val="3125"/>
              </a:lnSpc>
            </a:pPr>
            <a:endParaRPr lang="en-US" sz="3600" dirty="0">
              <a:solidFill>
                <a:srgbClr val="484237"/>
              </a:solidFill>
              <a:latin typeface="Gelasio Semi Bold" pitchFamily="34" charset="0"/>
              <a:ea typeface="Gelasio Semi Bold" pitchFamily="34" charset="-122"/>
              <a:cs typeface="Gelasio Semi Bold" pitchFamily="34" charset="-120"/>
            </a:endParaRPr>
          </a:p>
          <a:p>
            <a:pPr defTabSz="761970">
              <a:lnSpc>
                <a:spcPts val="3125"/>
              </a:lnSpc>
            </a:pPr>
            <a:r>
              <a:rPr lang="en-US" sz="3600" dirty="0">
                <a:solidFill>
                  <a:srgbClr val="484237"/>
                </a:solidFill>
                <a:latin typeface="Gelasio Semi Bold" pitchFamily="34" charset="0"/>
                <a:ea typeface="Gelasio Semi Bold" pitchFamily="34" charset="-122"/>
                <a:cs typeface="Gelasio Semi Bold" pitchFamily="34" charset="-120"/>
              </a:rPr>
              <a:t>Metasploit &amp; Meterpreter: Post-Exploitation</a:t>
            </a:r>
            <a:endParaRPr lang="en-US" sz="3600" dirty="0">
              <a:solidFill>
                <a:prstClr val="black"/>
              </a:solidFill>
              <a:latin typeface="Calibri" panose="020F0502020204030204"/>
            </a:endParaRPr>
          </a:p>
        </p:txBody>
      </p:sp>
      <p:sp>
        <p:nvSpPr>
          <p:cNvPr id="3" name="Text 1"/>
          <p:cNvSpPr/>
          <p:nvPr/>
        </p:nvSpPr>
        <p:spPr>
          <a:xfrm>
            <a:off x="1663908" y="1353344"/>
            <a:ext cx="9866602" cy="513953"/>
          </a:xfrm>
          <a:prstGeom prst="rect">
            <a:avLst/>
          </a:prstGeom>
          <a:noFill/>
          <a:ln/>
        </p:spPr>
        <p:txBody>
          <a:bodyPr wrap="square" lIns="0" tIns="0" rIns="0" bIns="0" rtlCol="0" anchor="t"/>
          <a:lstStyle/>
          <a:p>
            <a:pPr defTabSz="761970">
              <a:lnSpc>
                <a:spcPts val="2000"/>
              </a:lnSpc>
            </a:pPr>
            <a:r>
              <a:rPr lang="en-US" sz="1600" dirty="0">
                <a:solidFill>
                  <a:schemeClr val="tx1">
                    <a:lumMod val="95000"/>
                    <a:lumOff val="5000"/>
                  </a:schemeClr>
                </a:solidFill>
                <a:latin typeface="Gelasio" pitchFamily="34" charset="0"/>
                <a:ea typeface="Gelasio" pitchFamily="34" charset="-122"/>
                <a:cs typeface="Gelasio" pitchFamily="34" charset="-120"/>
              </a:rPr>
              <a:t>After a successful exploit, Meterpreter provides an advanced payload that allows deep interaction with the compromised system. We successfully opened a Meterpreter session and gathered critical OS details using the `sysinfo` command, including system architecture, operating system, and uptime.</a:t>
            </a:r>
            <a:endParaRPr lang="en-US" sz="1600" dirty="0">
              <a:solidFill>
                <a:schemeClr val="tx1">
                  <a:lumMod val="95000"/>
                  <a:lumOff val="5000"/>
                </a:schemeClr>
              </a:solidFill>
              <a:latin typeface="Calibri" panose="020F0502020204030204"/>
            </a:endParaRPr>
          </a:p>
        </p:txBody>
      </p:sp>
      <p:pic>
        <p:nvPicPr>
          <p:cNvPr id="4" name="Image 0" descr="preencoded.png"/>
          <p:cNvPicPr>
            <a:picLocks noChangeAspect="1"/>
          </p:cNvPicPr>
          <p:nvPr/>
        </p:nvPicPr>
        <p:blipFill>
          <a:blip r:embed="rId3"/>
          <a:stretch>
            <a:fillRect/>
          </a:stretch>
        </p:blipFill>
        <p:spPr>
          <a:xfrm>
            <a:off x="7627182" y="2043760"/>
            <a:ext cx="4183705" cy="4183705"/>
          </a:xfrm>
          <a:prstGeom prst="rect">
            <a:avLst/>
          </a:prstGeom>
        </p:spPr>
      </p:pic>
      <p:sp>
        <p:nvSpPr>
          <p:cNvPr id="7" name="Text 2"/>
          <p:cNvSpPr/>
          <p:nvPr/>
        </p:nvSpPr>
        <p:spPr>
          <a:xfrm>
            <a:off x="1876845" y="6433212"/>
            <a:ext cx="10100296" cy="454072"/>
          </a:xfrm>
          <a:prstGeom prst="rect">
            <a:avLst/>
          </a:prstGeom>
          <a:solidFill>
            <a:srgbClr val="FFD1D1"/>
          </a:solidFill>
          <a:ln/>
        </p:spPr>
        <p:txBody>
          <a:bodyPr wrap="none" lIns="0" tIns="0" rIns="0" bIns="0" rtlCol="0" anchor="t"/>
          <a:lstStyle/>
          <a:p>
            <a:pPr defTabSz="761970">
              <a:lnSpc>
                <a:spcPts val="2000"/>
              </a:lnSpc>
            </a:pPr>
            <a:r>
              <a:rPr lang="en-US" sz="1400" dirty="0">
                <a:solidFill>
                  <a:schemeClr val="tx1">
                    <a:lumMod val="95000"/>
                    <a:lumOff val="5000"/>
                  </a:schemeClr>
                </a:solidFill>
                <a:latin typeface="Arial" panose="020B0604020202020204" pitchFamily="34" charset="0"/>
                <a:ea typeface="Gelasio" pitchFamily="34" charset="-122"/>
                <a:cs typeface="Arial" panose="020B0604020202020204" pitchFamily="34" charset="0"/>
              </a:rPr>
              <a:t>This capability allows attackers to understand their environment, escalate privileges, and pivot to other systems on the network.</a:t>
            </a:r>
            <a:endParaRPr lang="en-US" sz="1400" dirty="0">
              <a:solidFill>
                <a:schemeClr val="tx1">
                  <a:lumMod val="95000"/>
                  <a:lumOff val="5000"/>
                </a:schemeClr>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25511E32-31E9-FA6C-0EF2-CF472BF2B5C7}"/>
              </a:ext>
            </a:extLst>
          </p:cNvPr>
          <p:cNvPicPr>
            <a:picLocks noChangeAspect="1"/>
          </p:cNvPicPr>
          <p:nvPr/>
        </p:nvPicPr>
        <p:blipFill>
          <a:blip r:embed="rId4">
            <a:extLst>
              <a:ext uri="{28A0092B-C50C-407E-A947-70E740481C1C}">
                <a14:useLocalDpi xmlns:a14="http://schemas.microsoft.com/office/drawing/2010/main" val="0"/>
              </a:ext>
            </a:extLst>
          </a:blip>
          <a:srcRect r="44264"/>
          <a:stretch>
            <a:fillRect/>
          </a:stretch>
        </p:blipFill>
        <p:spPr bwMode="auto">
          <a:xfrm>
            <a:off x="1033621" y="2747601"/>
            <a:ext cx="6461461" cy="275705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670174" y="866080"/>
            <a:ext cx="8398768" cy="472480"/>
          </a:xfrm>
          <a:prstGeom prst="rect">
            <a:avLst/>
          </a:prstGeom>
          <a:solidFill>
            <a:srgbClr val="00B0F0"/>
          </a:solidFill>
          <a:ln/>
        </p:spPr>
        <p:txBody>
          <a:bodyPr wrap="none" lIns="0" tIns="0" rIns="0" bIns="0" rtlCol="0" anchor="t"/>
          <a:lstStyle/>
          <a:p>
            <a:pPr>
              <a:lnSpc>
                <a:spcPts val="3708"/>
              </a:lnSpc>
            </a:pPr>
            <a:r>
              <a:rPr lang="en-US" sz="2958" dirty="0">
                <a:solidFill>
                  <a:srgbClr val="D3C5B6"/>
                </a:solidFill>
                <a:latin typeface="Gelasio Semi Bold" pitchFamily="34" charset="0"/>
                <a:ea typeface="Gelasio Semi Bold" pitchFamily="34" charset="-122"/>
                <a:cs typeface="Gelasio Semi Bold" pitchFamily="34" charset="-120"/>
              </a:rPr>
              <a:t>Visual Evidence:</a:t>
            </a:r>
            <a:r>
              <a:rPr lang="en-US" sz="2958" dirty="0">
                <a:solidFill>
                  <a:srgbClr val="484237"/>
                </a:solidFill>
                <a:latin typeface="Gelasio Semi Bold" pitchFamily="34" charset="0"/>
                <a:ea typeface="Gelasio Semi Bold" pitchFamily="34" charset="-122"/>
                <a:cs typeface="Gelasio Semi Bold" pitchFamily="34" charset="-120"/>
              </a:rPr>
              <a:t> Key Findings &amp; Exploitation</a:t>
            </a:r>
            <a:endParaRPr lang="en-US" sz="2958" dirty="0"/>
          </a:p>
        </p:txBody>
      </p:sp>
      <p:sp>
        <p:nvSpPr>
          <p:cNvPr id="3" name="Text 1"/>
          <p:cNvSpPr/>
          <p:nvPr/>
        </p:nvSpPr>
        <p:spPr>
          <a:xfrm>
            <a:off x="1678898" y="2009676"/>
            <a:ext cx="9851612" cy="907257"/>
          </a:xfrm>
          <a:prstGeom prst="rect">
            <a:avLst/>
          </a:prstGeom>
          <a:noFill/>
          <a:ln/>
        </p:spPr>
        <p:txBody>
          <a:bodyPr wrap="square" lIns="0" tIns="0" rIns="0" bIns="0" rtlCol="0" anchor="t"/>
          <a:lstStyle/>
          <a:p>
            <a:pPr>
              <a:lnSpc>
                <a:spcPts val="2375"/>
              </a:lnSpc>
            </a:pPr>
            <a:r>
              <a:rPr lang="en-US" sz="1458" dirty="0">
                <a:solidFill>
                  <a:srgbClr val="746558"/>
                </a:solidFill>
                <a:latin typeface="Gelasio" pitchFamily="34" charset="0"/>
                <a:ea typeface="Gelasio" pitchFamily="34" charset="-122"/>
                <a:cs typeface="Gelasio" pitchFamily="34" charset="-120"/>
              </a:rPr>
              <a:t>Below are screenshots illustrating critical stages of our penetration testing, from initial discovery to successful exploitation and forensic analysis. These visuals serve as concrete evidence of identified vulnerabilities and the impact of their potential exploitation.</a:t>
            </a:r>
            <a:endParaRPr lang="en-US" sz="1458" dirty="0"/>
          </a:p>
        </p:txBody>
      </p:sp>
      <p:pic>
        <p:nvPicPr>
          <p:cNvPr id="4" name="Image 0" descr="preencoded.png"/>
          <p:cNvPicPr>
            <a:picLocks noChangeAspect="1"/>
          </p:cNvPicPr>
          <p:nvPr/>
        </p:nvPicPr>
        <p:blipFill>
          <a:blip r:embed="rId3"/>
          <a:stretch>
            <a:fillRect/>
          </a:stretch>
        </p:blipFill>
        <p:spPr>
          <a:xfrm>
            <a:off x="1998861" y="3251200"/>
            <a:ext cx="3368774" cy="2740720"/>
          </a:xfrm>
          <a:prstGeom prst="rect">
            <a:avLst/>
          </a:prstGeom>
        </p:spPr>
      </p:pic>
      <p:pic>
        <p:nvPicPr>
          <p:cNvPr id="5" name="Image 1" descr="preencoded.png"/>
          <p:cNvPicPr>
            <a:picLocks noChangeAspect="1"/>
          </p:cNvPicPr>
          <p:nvPr/>
        </p:nvPicPr>
        <p:blipFill>
          <a:blip r:embed="rId4"/>
          <a:stretch>
            <a:fillRect/>
          </a:stretch>
        </p:blipFill>
        <p:spPr>
          <a:xfrm>
            <a:off x="5518844" y="3251199"/>
            <a:ext cx="6005413" cy="3209561"/>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2430331" y="410972"/>
            <a:ext cx="7758212" cy="472480"/>
          </a:xfrm>
          <a:prstGeom prst="rect">
            <a:avLst/>
          </a:prstGeom>
          <a:solidFill>
            <a:srgbClr val="0070C0"/>
          </a:solidFill>
          <a:ln/>
        </p:spPr>
        <p:txBody>
          <a:bodyPr wrap="none" lIns="0" tIns="0" rIns="0" bIns="0" rtlCol="0" anchor="t"/>
          <a:lstStyle/>
          <a:p>
            <a:pPr>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Payload Execution &amp; System Compromise</a:t>
            </a:r>
            <a:endParaRPr lang="en-US" sz="2958" dirty="0"/>
          </a:p>
        </p:txBody>
      </p:sp>
      <p:sp>
        <p:nvSpPr>
          <p:cNvPr id="3" name="Text 1"/>
          <p:cNvSpPr/>
          <p:nvPr/>
        </p:nvSpPr>
        <p:spPr>
          <a:xfrm>
            <a:off x="1456100" y="1237178"/>
            <a:ext cx="10281198" cy="991141"/>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Following the successful social engineering attack, the malicious payloads executed, granting unauthorized access and control over the compromised systems. These images document the post-exploitation phase, demonstrating the extent of system access gained.</a:t>
            </a:r>
            <a:endParaRPr lang="en-US" sz="1600" dirty="0"/>
          </a:p>
        </p:txBody>
      </p:sp>
      <p:pic>
        <p:nvPicPr>
          <p:cNvPr id="4" name="Image 0" descr="preencoded.png"/>
          <p:cNvPicPr>
            <a:picLocks noChangeAspect="1"/>
          </p:cNvPicPr>
          <p:nvPr/>
        </p:nvPicPr>
        <p:blipFill>
          <a:blip r:embed="rId3"/>
          <a:stretch>
            <a:fillRect/>
          </a:stretch>
        </p:blipFill>
        <p:spPr>
          <a:xfrm>
            <a:off x="629645" y="2580588"/>
            <a:ext cx="7570033" cy="4277412"/>
          </a:xfrm>
          <a:prstGeom prst="rect">
            <a:avLst/>
          </a:prstGeom>
        </p:spPr>
      </p:pic>
      <p:pic>
        <p:nvPicPr>
          <p:cNvPr id="5" name="Image 1" descr="preencoded.png"/>
          <p:cNvPicPr>
            <a:picLocks noChangeAspect="1"/>
          </p:cNvPicPr>
          <p:nvPr/>
        </p:nvPicPr>
        <p:blipFill>
          <a:blip r:embed="rId4"/>
          <a:stretch>
            <a:fillRect/>
          </a:stretch>
        </p:blipFill>
        <p:spPr>
          <a:xfrm>
            <a:off x="-134910" y="2580588"/>
            <a:ext cx="4549572" cy="4629681"/>
          </a:xfrm>
          <a:prstGeom prst="rect">
            <a:avLst/>
          </a:prstGeom>
        </p:spPr>
      </p:pic>
      <p:pic>
        <p:nvPicPr>
          <p:cNvPr id="6" name="Image 2" descr="preencoded.png"/>
          <p:cNvPicPr>
            <a:picLocks noChangeAspect="1"/>
          </p:cNvPicPr>
          <p:nvPr/>
        </p:nvPicPr>
        <p:blipFill>
          <a:blip r:embed="rId5"/>
          <a:stretch>
            <a:fillRect/>
          </a:stretch>
        </p:blipFill>
        <p:spPr>
          <a:xfrm>
            <a:off x="8004748" y="2098621"/>
            <a:ext cx="4787248" cy="3807503"/>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CE5D5-C4C5-F4FD-E899-E09D48084959}"/>
              </a:ext>
            </a:extLst>
          </p:cNvPr>
          <p:cNvSpPr>
            <a:spLocks noGrp="1"/>
          </p:cNvSpPr>
          <p:nvPr>
            <p:ph type="title"/>
          </p:nvPr>
        </p:nvSpPr>
        <p:spPr>
          <a:xfrm>
            <a:off x="1868853" y="194825"/>
            <a:ext cx="9603275" cy="899457"/>
          </a:xfrm>
          <a:solidFill>
            <a:srgbClr val="76E3FF"/>
          </a:solidFill>
        </p:spPr>
        <p:txBody>
          <a:bodyPr/>
          <a:lstStyle/>
          <a:p>
            <a:r>
              <a:rPr lang="en-US" dirty="0"/>
              <a:t>SOCIAL ENGINEERING ATTACK</a:t>
            </a:r>
          </a:p>
        </p:txBody>
      </p:sp>
      <p:sp>
        <p:nvSpPr>
          <p:cNvPr id="9" name="Content Placeholder 8">
            <a:extLst>
              <a:ext uri="{FF2B5EF4-FFF2-40B4-BE49-F238E27FC236}">
                <a16:creationId xmlns:a16="http://schemas.microsoft.com/office/drawing/2014/main" id="{74349816-B111-26F0-B0BF-C7ABC5A76C4B}"/>
              </a:ext>
            </a:extLst>
          </p:cNvPr>
          <p:cNvSpPr>
            <a:spLocks noGrp="1"/>
          </p:cNvSpPr>
          <p:nvPr>
            <p:ph idx="1"/>
          </p:nvPr>
        </p:nvSpPr>
        <p:spPr>
          <a:xfrm>
            <a:off x="1868853" y="719443"/>
            <a:ext cx="10048902" cy="1969478"/>
          </a:xfrm>
        </p:spPr>
        <p:txBody>
          <a:bodyPr/>
          <a:lstStyle/>
          <a:p>
            <a:pPr marL="0" indent="0">
              <a:buNone/>
            </a:pPr>
            <a:r>
              <a:rPr lang="en-US" dirty="0">
                <a:latin typeface="Arial" panose="020B0604020202020204" pitchFamily="34" charset="0"/>
                <a:cs typeface="Arial" panose="020B0604020202020204" pitchFamily="34" charset="0"/>
              </a:rPr>
              <a:t>Uploaded malicious file “game.exe” and “angrybirds.exe” through </a:t>
            </a:r>
            <a:r>
              <a:rPr lang="en-US" dirty="0" err="1">
                <a:latin typeface="Arial" panose="020B0604020202020204" pitchFamily="34" charset="0"/>
                <a:cs typeface="Arial" panose="020B0604020202020204" pitchFamily="34" charset="0"/>
              </a:rPr>
              <a:t>wetransfer</a:t>
            </a:r>
            <a:r>
              <a:rPr lang="en-US" dirty="0">
                <a:latin typeface="Arial" panose="020B0604020202020204" pitchFamily="34" charset="0"/>
                <a:cs typeface="Arial" panose="020B0604020202020204" pitchFamily="34" charset="0"/>
              </a:rPr>
              <a:t> and then sent it to victim through a phishing attack.  Victim ran these malicious files on their machines. Below are the screenshots</a:t>
            </a:r>
          </a:p>
        </p:txBody>
      </p:sp>
      <p:pic>
        <p:nvPicPr>
          <p:cNvPr id="21" name="Content Placeholder 5">
            <a:extLst>
              <a:ext uri="{FF2B5EF4-FFF2-40B4-BE49-F238E27FC236}">
                <a16:creationId xmlns:a16="http://schemas.microsoft.com/office/drawing/2014/main" id="{1C01A29A-0DD4-58C2-E834-BDF79DB71958}"/>
              </a:ext>
            </a:extLst>
          </p:cNvPr>
          <p:cNvPicPr>
            <a:picLocks noChangeAspect="1"/>
          </p:cNvPicPr>
          <p:nvPr/>
        </p:nvPicPr>
        <p:blipFill>
          <a:blip r:embed="rId3"/>
          <a:stretch>
            <a:fillRect/>
          </a:stretch>
        </p:blipFill>
        <p:spPr>
          <a:xfrm>
            <a:off x="4574715" y="2688920"/>
            <a:ext cx="7343040" cy="3449638"/>
          </a:xfrm>
          <a:prstGeom prst="rect">
            <a:avLst/>
          </a:prstGeom>
        </p:spPr>
      </p:pic>
      <p:pic>
        <p:nvPicPr>
          <p:cNvPr id="23" name="Picture 22">
            <a:extLst>
              <a:ext uri="{FF2B5EF4-FFF2-40B4-BE49-F238E27FC236}">
                <a16:creationId xmlns:a16="http://schemas.microsoft.com/office/drawing/2014/main" id="{5B963199-6764-C952-86F0-BA0D9134FB56}"/>
              </a:ext>
            </a:extLst>
          </p:cNvPr>
          <p:cNvPicPr>
            <a:picLocks noChangeAspect="1"/>
          </p:cNvPicPr>
          <p:nvPr/>
        </p:nvPicPr>
        <p:blipFill>
          <a:blip r:embed="rId4"/>
          <a:stretch>
            <a:fillRect/>
          </a:stretch>
        </p:blipFill>
        <p:spPr>
          <a:xfrm>
            <a:off x="697659" y="2496223"/>
            <a:ext cx="5048250" cy="4467225"/>
          </a:xfrm>
          <a:prstGeom prst="rect">
            <a:avLst/>
          </a:prstGeom>
        </p:spPr>
      </p:pic>
    </p:spTree>
    <p:extLst>
      <p:ext uri="{BB962C8B-B14F-4D97-AF65-F5344CB8AC3E}">
        <p14:creationId xmlns:p14="http://schemas.microsoft.com/office/powerpoint/2010/main" val="28286454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Text 0"/>
          <p:cNvSpPr/>
          <p:nvPr/>
        </p:nvSpPr>
        <p:spPr>
          <a:xfrm>
            <a:off x="4167266" y="344774"/>
            <a:ext cx="4383899" cy="930368"/>
          </a:xfrm>
          <a:prstGeom prst="rect">
            <a:avLst/>
          </a:prstGeom>
          <a:solidFill>
            <a:srgbClr val="00276A"/>
          </a:solidFill>
          <a:ln/>
        </p:spPr>
        <p:txBody>
          <a:bodyPr wrap="none" lIns="0" tIns="0" rIns="0" bIns="0" rtlCol="0" anchor="t"/>
          <a:lstStyle/>
          <a:p>
            <a:pPr>
              <a:lnSpc>
                <a:spcPts val="3708"/>
              </a:lnSpc>
            </a:pPr>
            <a:r>
              <a:rPr lang="en-US" sz="2958" dirty="0">
                <a:solidFill>
                  <a:srgbClr val="D3C5B6"/>
                </a:solidFill>
                <a:latin typeface="Gelasio Semi Bold" pitchFamily="34" charset="0"/>
                <a:ea typeface="Gelasio Semi Bold" pitchFamily="34" charset="-122"/>
                <a:cs typeface="Gelasio Semi Bold" pitchFamily="34" charset="-120"/>
              </a:rPr>
              <a:t>MD5 Values for Files</a:t>
            </a:r>
            <a:endParaRPr lang="en-US" sz="2958" dirty="0"/>
          </a:p>
        </p:txBody>
      </p:sp>
      <p:sp>
        <p:nvSpPr>
          <p:cNvPr id="4" name="Text 1"/>
          <p:cNvSpPr/>
          <p:nvPr/>
        </p:nvSpPr>
        <p:spPr>
          <a:xfrm>
            <a:off x="8290035" y="1663875"/>
            <a:ext cx="3455276" cy="4544078"/>
          </a:xfrm>
          <a:prstGeom prst="rect">
            <a:avLst/>
          </a:prstGeom>
          <a:solidFill>
            <a:srgbClr val="19B4F4"/>
          </a:solidFill>
          <a:ln/>
        </p:spPr>
        <p:txBody>
          <a:bodyPr wrap="square" lIns="0" tIns="0" rIns="0" bIns="0" rtlCol="0" anchor="t"/>
          <a:lstStyle/>
          <a:p>
            <a:pPr>
              <a:lnSpc>
                <a:spcPts val="2375"/>
              </a:lnSpc>
            </a:pPr>
            <a:endParaRPr lang="en-US" sz="1458" dirty="0">
              <a:solidFill>
                <a:srgbClr val="746558"/>
              </a:solidFill>
              <a:latin typeface="Gelasio" pitchFamily="34" charset="0"/>
              <a:ea typeface="Gelasio" pitchFamily="34" charset="-122"/>
              <a:cs typeface="Gelasio" pitchFamily="34" charset="-120"/>
            </a:endParaRPr>
          </a:p>
          <a:p>
            <a:pPr>
              <a:lnSpc>
                <a:spcPts val="2375"/>
              </a:lnSpc>
            </a:pPr>
            <a:endParaRPr lang="en-US" sz="1458" dirty="0">
              <a:solidFill>
                <a:srgbClr val="746558"/>
              </a:solidFill>
              <a:latin typeface="Gelasio" pitchFamily="34" charset="0"/>
              <a:ea typeface="Gelasio" pitchFamily="34" charset="-122"/>
              <a:cs typeface="Gelasio" pitchFamily="34" charset="-120"/>
            </a:endParaRPr>
          </a:p>
          <a:p>
            <a:pPr>
              <a:lnSpc>
                <a:spcPts val="2375"/>
              </a:lnSpc>
            </a:pPr>
            <a:endParaRPr lang="en-US" sz="1458" dirty="0">
              <a:solidFill>
                <a:srgbClr val="746558"/>
              </a:solidFill>
              <a:latin typeface="Gelasio" pitchFamily="34" charset="0"/>
              <a:ea typeface="Gelasio" pitchFamily="34" charset="-122"/>
              <a:cs typeface="Gelasio" pitchFamily="34" charset="-120"/>
            </a:endParaRPr>
          </a:p>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As part of the integrity check and evidence collection, we calculated the MD5 hash values for key files found on the compromised system, specifically within an 8jpeg image file. These hashes ensure the authenticity and unaltered state of the collected digital evidence.</a:t>
            </a:r>
            <a:endParaRPr lang="en-US" sz="1600" dirty="0">
              <a:solidFill>
                <a:schemeClr val="tx1">
                  <a:lumMod val="95000"/>
                  <a:lumOff val="5000"/>
                </a:schemeClr>
              </a:solidFill>
            </a:endParaRPr>
          </a:p>
        </p:txBody>
      </p:sp>
      <p:pic>
        <p:nvPicPr>
          <p:cNvPr id="5" name="Content Placeholder 4">
            <a:extLst>
              <a:ext uri="{FF2B5EF4-FFF2-40B4-BE49-F238E27FC236}">
                <a16:creationId xmlns:a16="http://schemas.microsoft.com/office/drawing/2014/main" id="{8B196E25-F240-CEB0-4637-ECD7746493B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9882" y="1663875"/>
            <a:ext cx="7454807" cy="65220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2023672" y="165199"/>
            <a:ext cx="8262038" cy="1064221"/>
          </a:xfrm>
          <a:prstGeom prst="rect">
            <a:avLst/>
          </a:prstGeom>
          <a:noFill/>
          <a:ln/>
        </p:spPr>
        <p:txBody>
          <a:bodyPr wrap="none" lIns="0" tIns="0" rIns="0" bIns="0" rtlCol="0" anchor="t"/>
          <a:lstStyle/>
          <a:p>
            <a:pPr>
              <a:lnSpc>
                <a:spcPts val="3125"/>
              </a:lnSpc>
            </a:pPr>
            <a:r>
              <a:rPr lang="en-US" sz="2500" dirty="0">
                <a:solidFill>
                  <a:srgbClr val="484237"/>
                </a:solidFill>
                <a:latin typeface="Gelasio Semi Bold" pitchFamily="34" charset="0"/>
                <a:ea typeface="Gelasio Semi Bold" pitchFamily="34" charset="-122"/>
                <a:cs typeface="Gelasio Semi Bold" pitchFamily="34" charset="-120"/>
              </a:rPr>
              <a:t>Project Requirements: A Deep Dive into Security Assessment</a:t>
            </a:r>
            <a:endParaRPr lang="en-US" sz="2500" dirty="0"/>
          </a:p>
        </p:txBody>
      </p:sp>
      <p:sp>
        <p:nvSpPr>
          <p:cNvPr id="3" name="Text 1"/>
          <p:cNvSpPr/>
          <p:nvPr/>
        </p:nvSpPr>
        <p:spPr>
          <a:xfrm>
            <a:off x="1514007" y="1086942"/>
            <a:ext cx="10016503" cy="513953"/>
          </a:xfrm>
          <a:prstGeom prst="rect">
            <a:avLst/>
          </a:prstGeom>
          <a:noFill/>
          <a:ln/>
        </p:spPr>
        <p:txBody>
          <a:bodyPr wrap="square" lIns="0" tIns="0" rIns="0" bIns="0" rtlCol="0" anchor="t"/>
          <a:lstStyle/>
          <a:p>
            <a:pPr>
              <a:lnSpc>
                <a:spcPts val="2000"/>
              </a:lnSpc>
            </a:pPr>
            <a:r>
              <a:rPr lang="en-US" sz="1600" dirty="0">
                <a:latin typeface="Gelasio" pitchFamily="34" charset="0"/>
                <a:ea typeface="Gelasio" pitchFamily="34" charset="-122"/>
                <a:cs typeface="Gelasio" pitchFamily="34" charset="-120"/>
              </a:rPr>
              <a:t>Engagement with TechShield covers a full spectrum of penetration testing, adhering to industry best practices and focusing on key areas of potential risk.</a:t>
            </a:r>
            <a:endParaRPr lang="en-US" sz="1600" dirty="0"/>
          </a:p>
        </p:txBody>
      </p:sp>
      <p:sp>
        <p:nvSpPr>
          <p:cNvPr id="4" name="Shape 2"/>
          <p:cNvSpPr/>
          <p:nvPr/>
        </p:nvSpPr>
        <p:spPr>
          <a:xfrm>
            <a:off x="661492" y="2486323"/>
            <a:ext cx="3515916" cy="1699618"/>
          </a:xfrm>
          <a:prstGeom prst="roundRect">
            <a:avLst>
              <a:gd name="adj" fmla="val 5380"/>
            </a:avLst>
          </a:prstGeom>
          <a:solidFill>
            <a:srgbClr val="F9F6F0"/>
          </a:solidFill>
          <a:ln/>
        </p:spPr>
      </p:sp>
      <p:sp>
        <p:nvSpPr>
          <p:cNvPr id="5" name="Shape 3"/>
          <p:cNvSpPr/>
          <p:nvPr/>
        </p:nvSpPr>
        <p:spPr>
          <a:xfrm>
            <a:off x="661492" y="2467273"/>
            <a:ext cx="3515916" cy="76200"/>
          </a:xfrm>
          <a:prstGeom prst="roundRect">
            <a:avLst>
              <a:gd name="adj" fmla="val 31628"/>
            </a:avLst>
          </a:prstGeom>
          <a:solidFill>
            <a:srgbClr val="D3C5B6"/>
          </a:solidFill>
          <a:ln/>
        </p:spPr>
      </p:sp>
      <p:sp>
        <p:nvSpPr>
          <p:cNvPr id="6" name="Shape 4"/>
          <p:cNvSpPr/>
          <p:nvPr/>
        </p:nvSpPr>
        <p:spPr>
          <a:xfrm>
            <a:off x="2178447" y="2245320"/>
            <a:ext cx="482005" cy="482005"/>
          </a:xfrm>
          <a:prstGeom prst="roundRect">
            <a:avLst>
              <a:gd name="adj" fmla="val 158090"/>
            </a:avLst>
          </a:prstGeom>
          <a:solidFill>
            <a:srgbClr val="D3C5B6"/>
          </a:solidFill>
          <a:ln/>
        </p:spPr>
      </p:sp>
      <p:sp>
        <p:nvSpPr>
          <p:cNvPr id="7" name="Text 5"/>
          <p:cNvSpPr/>
          <p:nvPr/>
        </p:nvSpPr>
        <p:spPr>
          <a:xfrm>
            <a:off x="2323008" y="2365772"/>
            <a:ext cx="192782" cy="241003"/>
          </a:xfrm>
          <a:prstGeom prst="rect">
            <a:avLst/>
          </a:prstGeom>
          <a:noFill/>
          <a:ln/>
        </p:spPr>
        <p:txBody>
          <a:bodyPr wrap="none" lIns="0" tIns="0" rIns="0" bIns="0" rtlCol="0" anchor="t"/>
          <a:lstStyle/>
          <a:p>
            <a:pPr>
              <a:lnSpc>
                <a:spcPts val="2417"/>
              </a:lnSpc>
            </a:pPr>
            <a:r>
              <a:rPr lang="en-US" sz="1500" dirty="0">
                <a:solidFill>
                  <a:srgbClr val="000000"/>
                </a:solidFill>
                <a:latin typeface="Gelasio Semi Bold" pitchFamily="34" charset="0"/>
                <a:ea typeface="Gelasio Semi Bold" pitchFamily="34" charset="-122"/>
                <a:cs typeface="Gelasio Semi Bold" pitchFamily="34" charset="-120"/>
              </a:rPr>
              <a:t>1</a:t>
            </a:r>
            <a:endParaRPr lang="en-US" sz="1500" dirty="0"/>
          </a:p>
        </p:txBody>
      </p:sp>
      <p:sp>
        <p:nvSpPr>
          <p:cNvPr id="8" name="Text 6"/>
          <p:cNvSpPr/>
          <p:nvPr/>
        </p:nvSpPr>
        <p:spPr>
          <a:xfrm>
            <a:off x="841177" y="2887960"/>
            <a:ext cx="3156545" cy="502047"/>
          </a:xfrm>
          <a:prstGeom prst="rect">
            <a:avLst/>
          </a:prstGeom>
          <a:noFill/>
          <a:ln/>
        </p:spPr>
        <p:txBody>
          <a:bodyPr wrap="square" lIns="0" tIns="0" rIns="0" bIns="0" rtlCol="0" anchor="t"/>
          <a:lstStyle/>
          <a:p>
            <a:pPr>
              <a:lnSpc>
                <a:spcPts val="1958"/>
              </a:lnSpc>
            </a:pPr>
            <a:r>
              <a:rPr lang="en-US" sz="1542" dirty="0">
                <a:solidFill>
                  <a:srgbClr val="746558"/>
                </a:solidFill>
                <a:latin typeface="Gelasio Semi Bold" pitchFamily="34" charset="0"/>
                <a:ea typeface="Gelasio Semi Bold" pitchFamily="34" charset="-122"/>
                <a:cs typeface="Gelasio Semi Bold" pitchFamily="34" charset="-120"/>
              </a:rPr>
              <a:t>Network Discovery &amp; Enumeration</a:t>
            </a:r>
            <a:endParaRPr lang="en-US" sz="1542" dirty="0"/>
          </a:p>
        </p:txBody>
      </p:sp>
      <p:sp>
        <p:nvSpPr>
          <p:cNvPr id="9" name="Text 7"/>
          <p:cNvSpPr/>
          <p:nvPr/>
        </p:nvSpPr>
        <p:spPr>
          <a:xfrm>
            <a:off x="841177" y="3486349"/>
            <a:ext cx="3156545" cy="513953"/>
          </a:xfrm>
          <a:prstGeom prst="rect">
            <a:avLst/>
          </a:prstGeom>
          <a:noFill/>
          <a:ln/>
        </p:spPr>
        <p:txBody>
          <a:bodyPr wrap="square" lIns="0" tIns="0" rIns="0" bIns="0" rtlCol="0" anchor="t"/>
          <a:lstStyle/>
          <a:p>
            <a:pPr>
              <a:lnSpc>
                <a:spcPts val="2000"/>
              </a:lnSpc>
            </a:pPr>
            <a:r>
              <a:rPr lang="en-US" sz="1400" dirty="0">
                <a:solidFill>
                  <a:srgbClr val="746558"/>
                </a:solidFill>
                <a:latin typeface="Gelasio" pitchFamily="34" charset="0"/>
                <a:ea typeface="Gelasio" pitchFamily="34" charset="-122"/>
                <a:cs typeface="Gelasio" pitchFamily="34" charset="-120"/>
              </a:rPr>
              <a:t>Precisely map the network landscape to identify all active devices and services.</a:t>
            </a:r>
            <a:endParaRPr lang="en-US" sz="1400" dirty="0"/>
          </a:p>
        </p:txBody>
      </p:sp>
      <p:sp>
        <p:nvSpPr>
          <p:cNvPr id="10" name="Shape 8"/>
          <p:cNvSpPr/>
          <p:nvPr/>
        </p:nvSpPr>
        <p:spPr>
          <a:xfrm>
            <a:off x="4338043" y="2486323"/>
            <a:ext cx="3515916" cy="1699618"/>
          </a:xfrm>
          <a:prstGeom prst="roundRect">
            <a:avLst>
              <a:gd name="adj" fmla="val 5380"/>
            </a:avLst>
          </a:prstGeom>
          <a:solidFill>
            <a:srgbClr val="F9F6F0"/>
          </a:solidFill>
          <a:ln/>
        </p:spPr>
      </p:sp>
      <p:sp>
        <p:nvSpPr>
          <p:cNvPr id="11" name="Shape 9"/>
          <p:cNvSpPr/>
          <p:nvPr/>
        </p:nvSpPr>
        <p:spPr>
          <a:xfrm>
            <a:off x="4338043" y="2467273"/>
            <a:ext cx="3515916" cy="76200"/>
          </a:xfrm>
          <a:prstGeom prst="roundRect">
            <a:avLst>
              <a:gd name="adj" fmla="val 31628"/>
            </a:avLst>
          </a:prstGeom>
          <a:solidFill>
            <a:srgbClr val="D3C5B6"/>
          </a:solidFill>
          <a:ln/>
        </p:spPr>
      </p:sp>
      <p:sp>
        <p:nvSpPr>
          <p:cNvPr id="12" name="Shape 10"/>
          <p:cNvSpPr/>
          <p:nvPr/>
        </p:nvSpPr>
        <p:spPr>
          <a:xfrm>
            <a:off x="5854998" y="2245320"/>
            <a:ext cx="482005" cy="482005"/>
          </a:xfrm>
          <a:prstGeom prst="roundRect">
            <a:avLst>
              <a:gd name="adj" fmla="val 158090"/>
            </a:avLst>
          </a:prstGeom>
          <a:solidFill>
            <a:srgbClr val="D3C5B6"/>
          </a:solidFill>
          <a:ln/>
        </p:spPr>
      </p:sp>
      <p:sp>
        <p:nvSpPr>
          <p:cNvPr id="13" name="Text 11"/>
          <p:cNvSpPr/>
          <p:nvPr/>
        </p:nvSpPr>
        <p:spPr>
          <a:xfrm>
            <a:off x="5999559" y="2365772"/>
            <a:ext cx="192782" cy="241003"/>
          </a:xfrm>
          <a:prstGeom prst="rect">
            <a:avLst/>
          </a:prstGeom>
          <a:noFill/>
          <a:ln/>
        </p:spPr>
        <p:txBody>
          <a:bodyPr wrap="none" lIns="0" tIns="0" rIns="0" bIns="0" rtlCol="0" anchor="t"/>
          <a:lstStyle/>
          <a:p>
            <a:pPr>
              <a:lnSpc>
                <a:spcPts val="2417"/>
              </a:lnSpc>
            </a:pPr>
            <a:r>
              <a:rPr lang="en-US" sz="1500" dirty="0">
                <a:solidFill>
                  <a:srgbClr val="000000"/>
                </a:solidFill>
                <a:latin typeface="Gelasio Semi Bold" pitchFamily="34" charset="0"/>
                <a:ea typeface="Gelasio Semi Bold" pitchFamily="34" charset="-122"/>
                <a:cs typeface="Gelasio Semi Bold" pitchFamily="34" charset="-120"/>
              </a:rPr>
              <a:t>2</a:t>
            </a:r>
            <a:endParaRPr lang="en-US" sz="1500" dirty="0"/>
          </a:p>
        </p:txBody>
      </p:sp>
      <p:sp>
        <p:nvSpPr>
          <p:cNvPr id="14" name="Text 12"/>
          <p:cNvSpPr/>
          <p:nvPr/>
        </p:nvSpPr>
        <p:spPr>
          <a:xfrm>
            <a:off x="4517727" y="2887960"/>
            <a:ext cx="2710557" cy="251023"/>
          </a:xfrm>
          <a:prstGeom prst="rect">
            <a:avLst/>
          </a:prstGeom>
          <a:noFill/>
          <a:ln/>
        </p:spPr>
        <p:txBody>
          <a:bodyPr wrap="none" lIns="0" tIns="0" rIns="0" bIns="0" rtlCol="0" anchor="t"/>
          <a:lstStyle/>
          <a:p>
            <a:pPr>
              <a:lnSpc>
                <a:spcPts val="1958"/>
              </a:lnSpc>
            </a:pPr>
            <a:r>
              <a:rPr lang="en-US" sz="1542" dirty="0">
                <a:solidFill>
                  <a:srgbClr val="746558"/>
                </a:solidFill>
                <a:latin typeface="Gelasio Semi Bold" pitchFamily="34" charset="0"/>
                <a:ea typeface="Gelasio Semi Bold" pitchFamily="34" charset="-122"/>
                <a:cs typeface="Gelasio Semi Bold" pitchFamily="34" charset="-120"/>
              </a:rPr>
              <a:t>Vulnerability Identification</a:t>
            </a:r>
            <a:endParaRPr lang="en-US" sz="1542" dirty="0"/>
          </a:p>
        </p:txBody>
      </p:sp>
      <p:sp>
        <p:nvSpPr>
          <p:cNvPr id="15" name="Text 13"/>
          <p:cNvSpPr/>
          <p:nvPr/>
        </p:nvSpPr>
        <p:spPr>
          <a:xfrm>
            <a:off x="4517728" y="3235325"/>
            <a:ext cx="3156545" cy="513953"/>
          </a:xfrm>
          <a:prstGeom prst="rect">
            <a:avLst/>
          </a:prstGeom>
          <a:noFill/>
          <a:ln/>
        </p:spPr>
        <p:txBody>
          <a:bodyPr wrap="square" lIns="0" tIns="0" rIns="0" bIns="0" rtlCol="0" anchor="t"/>
          <a:lstStyle/>
          <a:p>
            <a:pPr>
              <a:lnSpc>
                <a:spcPts val="2000"/>
              </a:lnSpc>
            </a:pPr>
            <a:r>
              <a:rPr lang="en-US" sz="1400" dirty="0">
                <a:solidFill>
                  <a:srgbClr val="746558"/>
                </a:solidFill>
                <a:latin typeface="Gelasio" pitchFamily="34" charset="0"/>
                <a:ea typeface="Gelasio" pitchFamily="34" charset="-122"/>
                <a:cs typeface="Gelasio" pitchFamily="34" charset="-120"/>
              </a:rPr>
              <a:t>Accurately classify and prioritize security flaws across the infrastructure.</a:t>
            </a:r>
            <a:endParaRPr lang="en-US" sz="1400" dirty="0"/>
          </a:p>
        </p:txBody>
      </p:sp>
      <p:sp>
        <p:nvSpPr>
          <p:cNvPr id="16" name="Shape 14"/>
          <p:cNvSpPr/>
          <p:nvPr/>
        </p:nvSpPr>
        <p:spPr>
          <a:xfrm>
            <a:off x="8014594" y="2486323"/>
            <a:ext cx="3515916" cy="1699618"/>
          </a:xfrm>
          <a:prstGeom prst="roundRect">
            <a:avLst>
              <a:gd name="adj" fmla="val 5380"/>
            </a:avLst>
          </a:prstGeom>
          <a:solidFill>
            <a:srgbClr val="F9F6F0"/>
          </a:solidFill>
          <a:ln/>
        </p:spPr>
      </p:sp>
      <p:sp>
        <p:nvSpPr>
          <p:cNvPr id="17" name="Shape 15"/>
          <p:cNvSpPr/>
          <p:nvPr/>
        </p:nvSpPr>
        <p:spPr>
          <a:xfrm>
            <a:off x="8014594" y="2467273"/>
            <a:ext cx="3515916" cy="76200"/>
          </a:xfrm>
          <a:prstGeom prst="roundRect">
            <a:avLst>
              <a:gd name="adj" fmla="val 31628"/>
            </a:avLst>
          </a:prstGeom>
          <a:solidFill>
            <a:srgbClr val="D3C5B6"/>
          </a:solidFill>
          <a:ln/>
        </p:spPr>
      </p:sp>
      <p:sp>
        <p:nvSpPr>
          <p:cNvPr id="18" name="Shape 16"/>
          <p:cNvSpPr/>
          <p:nvPr/>
        </p:nvSpPr>
        <p:spPr>
          <a:xfrm>
            <a:off x="9531548" y="2245320"/>
            <a:ext cx="482005" cy="482005"/>
          </a:xfrm>
          <a:prstGeom prst="roundRect">
            <a:avLst>
              <a:gd name="adj" fmla="val 158090"/>
            </a:avLst>
          </a:prstGeom>
          <a:solidFill>
            <a:srgbClr val="D3C5B6"/>
          </a:solidFill>
          <a:ln/>
        </p:spPr>
      </p:sp>
      <p:sp>
        <p:nvSpPr>
          <p:cNvPr id="19" name="Text 17"/>
          <p:cNvSpPr/>
          <p:nvPr/>
        </p:nvSpPr>
        <p:spPr>
          <a:xfrm>
            <a:off x="9676110" y="2365772"/>
            <a:ext cx="192782" cy="241003"/>
          </a:xfrm>
          <a:prstGeom prst="rect">
            <a:avLst/>
          </a:prstGeom>
          <a:noFill/>
          <a:ln/>
        </p:spPr>
        <p:txBody>
          <a:bodyPr wrap="none" lIns="0" tIns="0" rIns="0" bIns="0" rtlCol="0" anchor="t"/>
          <a:lstStyle/>
          <a:p>
            <a:pPr>
              <a:lnSpc>
                <a:spcPts val="2417"/>
              </a:lnSpc>
            </a:pPr>
            <a:r>
              <a:rPr lang="en-US" sz="1500" dirty="0">
                <a:solidFill>
                  <a:srgbClr val="000000"/>
                </a:solidFill>
                <a:latin typeface="Gelasio Semi Bold" pitchFamily="34" charset="0"/>
                <a:ea typeface="Gelasio Semi Bold" pitchFamily="34" charset="-122"/>
                <a:cs typeface="Gelasio Semi Bold" pitchFamily="34" charset="-120"/>
              </a:rPr>
              <a:t>3</a:t>
            </a:r>
            <a:endParaRPr lang="en-US" sz="1500" dirty="0"/>
          </a:p>
        </p:txBody>
      </p:sp>
      <p:sp>
        <p:nvSpPr>
          <p:cNvPr id="20" name="Text 18"/>
          <p:cNvSpPr/>
          <p:nvPr/>
        </p:nvSpPr>
        <p:spPr>
          <a:xfrm>
            <a:off x="8194279" y="2887960"/>
            <a:ext cx="2426394" cy="251023"/>
          </a:xfrm>
          <a:prstGeom prst="rect">
            <a:avLst/>
          </a:prstGeom>
          <a:noFill/>
          <a:ln/>
        </p:spPr>
        <p:txBody>
          <a:bodyPr wrap="none" lIns="0" tIns="0" rIns="0" bIns="0" rtlCol="0" anchor="t"/>
          <a:lstStyle/>
          <a:p>
            <a:pPr>
              <a:lnSpc>
                <a:spcPts val="1958"/>
              </a:lnSpc>
            </a:pPr>
            <a:r>
              <a:rPr lang="en-US" sz="1542" dirty="0">
                <a:solidFill>
                  <a:srgbClr val="746558"/>
                </a:solidFill>
                <a:latin typeface="Gelasio Semi Bold" pitchFamily="34" charset="0"/>
                <a:ea typeface="Gelasio Semi Bold" pitchFamily="34" charset="-122"/>
                <a:cs typeface="Gelasio Semi Bold" pitchFamily="34" charset="-120"/>
              </a:rPr>
              <a:t>Web Application Testing</a:t>
            </a:r>
            <a:endParaRPr lang="en-US" sz="1542" dirty="0"/>
          </a:p>
        </p:txBody>
      </p:sp>
      <p:sp>
        <p:nvSpPr>
          <p:cNvPr id="21" name="Text 19"/>
          <p:cNvSpPr/>
          <p:nvPr/>
        </p:nvSpPr>
        <p:spPr>
          <a:xfrm>
            <a:off x="8194278" y="3235325"/>
            <a:ext cx="3156545" cy="770930"/>
          </a:xfrm>
          <a:prstGeom prst="rect">
            <a:avLst/>
          </a:prstGeom>
          <a:noFill/>
          <a:ln/>
        </p:spPr>
        <p:txBody>
          <a:bodyPr wrap="square" lIns="0" tIns="0" rIns="0" bIns="0" rtlCol="0" anchor="t"/>
          <a:lstStyle/>
          <a:p>
            <a:pPr>
              <a:lnSpc>
                <a:spcPts val="2000"/>
              </a:lnSpc>
            </a:pPr>
            <a:r>
              <a:rPr lang="en-US" sz="1400" dirty="0">
                <a:solidFill>
                  <a:srgbClr val="746558"/>
                </a:solidFill>
                <a:latin typeface="Gelasio" pitchFamily="34" charset="0"/>
                <a:ea typeface="Gelasio" pitchFamily="34" charset="-122"/>
                <a:cs typeface="Gelasio" pitchFamily="34" charset="-120"/>
              </a:rPr>
              <a:t>Rigorous testing for common web vulnerabilities (SQLi, XSS, Command Injection, File Inclusion).</a:t>
            </a:r>
            <a:endParaRPr lang="en-US" sz="1400" dirty="0"/>
          </a:p>
        </p:txBody>
      </p:sp>
      <p:sp>
        <p:nvSpPr>
          <p:cNvPr id="22" name="Shape 20"/>
          <p:cNvSpPr/>
          <p:nvPr/>
        </p:nvSpPr>
        <p:spPr>
          <a:xfrm>
            <a:off x="661492" y="4587578"/>
            <a:ext cx="5354142" cy="1442641"/>
          </a:xfrm>
          <a:prstGeom prst="roundRect">
            <a:avLst>
              <a:gd name="adj" fmla="val 6338"/>
            </a:avLst>
          </a:prstGeom>
          <a:solidFill>
            <a:srgbClr val="F9F6F0"/>
          </a:solidFill>
          <a:ln/>
        </p:spPr>
      </p:sp>
      <p:sp>
        <p:nvSpPr>
          <p:cNvPr id="23" name="Shape 21"/>
          <p:cNvSpPr/>
          <p:nvPr/>
        </p:nvSpPr>
        <p:spPr>
          <a:xfrm>
            <a:off x="661492" y="4568528"/>
            <a:ext cx="5354142" cy="76200"/>
          </a:xfrm>
          <a:prstGeom prst="roundRect">
            <a:avLst>
              <a:gd name="adj" fmla="val 31628"/>
            </a:avLst>
          </a:prstGeom>
          <a:solidFill>
            <a:srgbClr val="D3C5B6"/>
          </a:solidFill>
          <a:ln/>
        </p:spPr>
      </p:sp>
      <p:sp>
        <p:nvSpPr>
          <p:cNvPr id="24" name="Shape 22"/>
          <p:cNvSpPr/>
          <p:nvPr/>
        </p:nvSpPr>
        <p:spPr>
          <a:xfrm>
            <a:off x="3097510" y="4346575"/>
            <a:ext cx="482005" cy="482005"/>
          </a:xfrm>
          <a:prstGeom prst="roundRect">
            <a:avLst>
              <a:gd name="adj" fmla="val 158090"/>
            </a:avLst>
          </a:prstGeom>
          <a:solidFill>
            <a:srgbClr val="D3C5B6"/>
          </a:solidFill>
          <a:ln/>
        </p:spPr>
      </p:sp>
      <p:sp>
        <p:nvSpPr>
          <p:cNvPr id="25" name="Text 23"/>
          <p:cNvSpPr/>
          <p:nvPr/>
        </p:nvSpPr>
        <p:spPr>
          <a:xfrm>
            <a:off x="3242072" y="4467027"/>
            <a:ext cx="192782" cy="241003"/>
          </a:xfrm>
          <a:prstGeom prst="rect">
            <a:avLst/>
          </a:prstGeom>
          <a:noFill/>
          <a:ln/>
        </p:spPr>
        <p:txBody>
          <a:bodyPr wrap="none" lIns="0" tIns="0" rIns="0" bIns="0" rtlCol="0" anchor="t"/>
          <a:lstStyle/>
          <a:p>
            <a:pPr>
              <a:lnSpc>
                <a:spcPts val="2417"/>
              </a:lnSpc>
            </a:pPr>
            <a:r>
              <a:rPr lang="en-US" sz="1500" dirty="0">
                <a:solidFill>
                  <a:srgbClr val="000000"/>
                </a:solidFill>
                <a:latin typeface="Gelasio Semi Bold" pitchFamily="34" charset="0"/>
                <a:ea typeface="Gelasio Semi Bold" pitchFamily="34" charset="-122"/>
                <a:cs typeface="Gelasio Semi Bold" pitchFamily="34" charset="-120"/>
              </a:rPr>
              <a:t>4</a:t>
            </a:r>
            <a:endParaRPr lang="en-US" sz="1500" dirty="0"/>
          </a:p>
        </p:txBody>
      </p:sp>
      <p:sp>
        <p:nvSpPr>
          <p:cNvPr id="26" name="Text 24"/>
          <p:cNvSpPr/>
          <p:nvPr/>
        </p:nvSpPr>
        <p:spPr>
          <a:xfrm>
            <a:off x="841177" y="4989215"/>
            <a:ext cx="2704406" cy="251023"/>
          </a:xfrm>
          <a:prstGeom prst="rect">
            <a:avLst/>
          </a:prstGeom>
          <a:noFill/>
          <a:ln/>
        </p:spPr>
        <p:txBody>
          <a:bodyPr wrap="none" lIns="0" tIns="0" rIns="0" bIns="0" rtlCol="0" anchor="t"/>
          <a:lstStyle/>
          <a:p>
            <a:pPr>
              <a:lnSpc>
                <a:spcPts val="1958"/>
              </a:lnSpc>
            </a:pPr>
            <a:r>
              <a:rPr lang="en-US" sz="1542" dirty="0">
                <a:solidFill>
                  <a:srgbClr val="746558"/>
                </a:solidFill>
                <a:latin typeface="Gelasio Semi Bold" pitchFamily="34" charset="0"/>
                <a:ea typeface="Gelasio Semi Bold" pitchFamily="34" charset="-122"/>
                <a:cs typeface="Gelasio Semi Bold" pitchFamily="34" charset="-120"/>
              </a:rPr>
              <a:t>Password Security Analysis</a:t>
            </a:r>
            <a:endParaRPr lang="en-US" sz="1542" dirty="0"/>
          </a:p>
        </p:txBody>
      </p:sp>
      <p:sp>
        <p:nvSpPr>
          <p:cNvPr id="27" name="Text 25"/>
          <p:cNvSpPr/>
          <p:nvPr/>
        </p:nvSpPr>
        <p:spPr>
          <a:xfrm>
            <a:off x="841177" y="5336580"/>
            <a:ext cx="4994771" cy="513953"/>
          </a:xfrm>
          <a:prstGeom prst="rect">
            <a:avLst/>
          </a:prstGeom>
          <a:noFill/>
          <a:ln/>
        </p:spPr>
        <p:txBody>
          <a:bodyPr wrap="square" lIns="0" tIns="0" rIns="0" bIns="0" rtlCol="0" anchor="t"/>
          <a:lstStyle/>
          <a:p>
            <a:pPr>
              <a:lnSpc>
                <a:spcPts val="2000"/>
              </a:lnSpc>
            </a:pPr>
            <a:r>
              <a:rPr lang="en-US" sz="1400" dirty="0">
                <a:solidFill>
                  <a:srgbClr val="746558"/>
                </a:solidFill>
                <a:latin typeface="Gelasio" pitchFamily="34" charset="0"/>
                <a:ea typeface="Gelasio" pitchFamily="34" charset="-122"/>
                <a:cs typeface="Gelasio" pitchFamily="34" charset="-120"/>
              </a:rPr>
              <a:t>Assess the resilience of user authentication mechanisms against common attack vectors.</a:t>
            </a:r>
            <a:endParaRPr lang="en-US" sz="1400" dirty="0"/>
          </a:p>
        </p:txBody>
      </p:sp>
      <p:sp>
        <p:nvSpPr>
          <p:cNvPr id="28" name="Shape 26"/>
          <p:cNvSpPr/>
          <p:nvPr/>
        </p:nvSpPr>
        <p:spPr>
          <a:xfrm>
            <a:off x="6176269" y="4587578"/>
            <a:ext cx="5354241" cy="1442641"/>
          </a:xfrm>
          <a:prstGeom prst="roundRect">
            <a:avLst>
              <a:gd name="adj" fmla="val 6338"/>
            </a:avLst>
          </a:prstGeom>
          <a:solidFill>
            <a:srgbClr val="F9F6F0"/>
          </a:solidFill>
          <a:ln/>
        </p:spPr>
      </p:sp>
      <p:sp>
        <p:nvSpPr>
          <p:cNvPr id="29" name="Shape 27"/>
          <p:cNvSpPr/>
          <p:nvPr/>
        </p:nvSpPr>
        <p:spPr>
          <a:xfrm>
            <a:off x="6176269" y="4568528"/>
            <a:ext cx="5354241" cy="76200"/>
          </a:xfrm>
          <a:prstGeom prst="roundRect">
            <a:avLst>
              <a:gd name="adj" fmla="val 31628"/>
            </a:avLst>
          </a:prstGeom>
          <a:solidFill>
            <a:srgbClr val="D3C5B6"/>
          </a:solidFill>
          <a:ln/>
        </p:spPr>
      </p:sp>
      <p:sp>
        <p:nvSpPr>
          <p:cNvPr id="30" name="Shape 28"/>
          <p:cNvSpPr/>
          <p:nvPr/>
        </p:nvSpPr>
        <p:spPr>
          <a:xfrm>
            <a:off x="8612386" y="4346575"/>
            <a:ext cx="482005" cy="482005"/>
          </a:xfrm>
          <a:prstGeom prst="roundRect">
            <a:avLst>
              <a:gd name="adj" fmla="val 158090"/>
            </a:avLst>
          </a:prstGeom>
          <a:solidFill>
            <a:srgbClr val="D3C5B6"/>
          </a:solidFill>
          <a:ln/>
        </p:spPr>
      </p:sp>
      <p:sp>
        <p:nvSpPr>
          <p:cNvPr id="31" name="Text 29"/>
          <p:cNvSpPr/>
          <p:nvPr/>
        </p:nvSpPr>
        <p:spPr>
          <a:xfrm>
            <a:off x="8756947" y="4467027"/>
            <a:ext cx="192782" cy="241003"/>
          </a:xfrm>
          <a:prstGeom prst="rect">
            <a:avLst/>
          </a:prstGeom>
          <a:noFill/>
          <a:ln/>
        </p:spPr>
        <p:txBody>
          <a:bodyPr wrap="none" lIns="0" tIns="0" rIns="0" bIns="0" rtlCol="0" anchor="t"/>
          <a:lstStyle/>
          <a:p>
            <a:pPr>
              <a:lnSpc>
                <a:spcPts val="2417"/>
              </a:lnSpc>
            </a:pPr>
            <a:r>
              <a:rPr lang="en-US" sz="1500" dirty="0">
                <a:solidFill>
                  <a:srgbClr val="000000"/>
                </a:solidFill>
                <a:latin typeface="Gelasio Semi Bold" pitchFamily="34" charset="0"/>
                <a:ea typeface="Gelasio Semi Bold" pitchFamily="34" charset="-122"/>
                <a:cs typeface="Gelasio Semi Bold" pitchFamily="34" charset="-120"/>
              </a:rPr>
              <a:t>5</a:t>
            </a:r>
            <a:endParaRPr lang="en-US" sz="1500" dirty="0"/>
          </a:p>
        </p:txBody>
      </p:sp>
      <p:sp>
        <p:nvSpPr>
          <p:cNvPr id="32" name="Text 30"/>
          <p:cNvSpPr/>
          <p:nvPr/>
        </p:nvSpPr>
        <p:spPr>
          <a:xfrm>
            <a:off x="6355953" y="4989215"/>
            <a:ext cx="3059807" cy="251023"/>
          </a:xfrm>
          <a:prstGeom prst="rect">
            <a:avLst/>
          </a:prstGeom>
          <a:noFill/>
          <a:ln/>
        </p:spPr>
        <p:txBody>
          <a:bodyPr wrap="none" lIns="0" tIns="0" rIns="0" bIns="0" rtlCol="0" anchor="t"/>
          <a:lstStyle/>
          <a:p>
            <a:pPr>
              <a:lnSpc>
                <a:spcPts val="1958"/>
              </a:lnSpc>
            </a:pPr>
            <a:r>
              <a:rPr lang="en-US" sz="1542" dirty="0">
                <a:solidFill>
                  <a:srgbClr val="746558"/>
                </a:solidFill>
                <a:latin typeface="Gelasio Semi Bold" pitchFamily="34" charset="0"/>
                <a:ea typeface="Gelasio Semi Bold" pitchFamily="34" charset="-122"/>
                <a:cs typeface="Gelasio Semi Bold" pitchFamily="34" charset="-120"/>
              </a:rPr>
              <a:t>Forensic Evidence &amp; Reporting</a:t>
            </a:r>
            <a:endParaRPr lang="en-US" sz="1542" dirty="0"/>
          </a:p>
        </p:txBody>
      </p:sp>
      <p:sp>
        <p:nvSpPr>
          <p:cNvPr id="33" name="Text 31"/>
          <p:cNvSpPr/>
          <p:nvPr/>
        </p:nvSpPr>
        <p:spPr>
          <a:xfrm>
            <a:off x="6355953" y="5336580"/>
            <a:ext cx="4994870" cy="513953"/>
          </a:xfrm>
          <a:prstGeom prst="rect">
            <a:avLst/>
          </a:prstGeom>
          <a:noFill/>
          <a:ln/>
        </p:spPr>
        <p:txBody>
          <a:bodyPr wrap="square" lIns="0" tIns="0" rIns="0" bIns="0" rtlCol="0" anchor="t"/>
          <a:lstStyle/>
          <a:p>
            <a:pPr>
              <a:lnSpc>
                <a:spcPts val="2000"/>
              </a:lnSpc>
            </a:pPr>
            <a:r>
              <a:rPr lang="en-US" sz="1400" dirty="0">
                <a:solidFill>
                  <a:srgbClr val="746558"/>
                </a:solidFill>
                <a:latin typeface="Gelasio" pitchFamily="34" charset="0"/>
                <a:ea typeface="Gelasio" pitchFamily="34" charset="-122"/>
                <a:cs typeface="Gelasio" pitchFamily="34" charset="-120"/>
              </a:rPr>
              <a:t>Collect detailed forensic data for comprehensive reporting and actionable recommendations.</a:t>
            </a:r>
            <a:endParaRPr lang="en-US" sz="1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Text 0"/>
          <p:cNvSpPr/>
          <p:nvPr/>
        </p:nvSpPr>
        <p:spPr>
          <a:xfrm>
            <a:off x="2592768" y="693905"/>
            <a:ext cx="5183188" cy="472480"/>
          </a:xfrm>
          <a:prstGeom prst="rect">
            <a:avLst/>
          </a:prstGeom>
          <a:solidFill>
            <a:srgbClr val="0070C0"/>
          </a:solidFill>
          <a:ln/>
        </p:spPr>
        <p:txBody>
          <a:bodyPr wrap="none" lIns="0" tIns="0" rIns="0" bIns="0" rtlCol="0" anchor="t"/>
          <a:lstStyle/>
          <a:p>
            <a:pPr>
              <a:lnSpc>
                <a:spcPts val="3708"/>
              </a:lnSpc>
            </a:pPr>
            <a:r>
              <a:rPr lang="en-US" sz="2958" b="1" dirty="0">
                <a:solidFill>
                  <a:srgbClr val="D3C5B6"/>
                </a:solidFill>
                <a:latin typeface="Gelasio Semi Bold" pitchFamily="34" charset="0"/>
                <a:ea typeface="Gelasio Semi Bold" pitchFamily="34" charset="-122"/>
                <a:cs typeface="Gelasio Semi Bold" pitchFamily="34" charset="-120"/>
              </a:rPr>
              <a:t>Forensic Image Verification</a:t>
            </a:r>
            <a:endParaRPr lang="en-US" sz="2958" b="1" dirty="0"/>
          </a:p>
        </p:txBody>
      </p:sp>
      <p:sp>
        <p:nvSpPr>
          <p:cNvPr id="4" name="Text 1"/>
          <p:cNvSpPr/>
          <p:nvPr/>
        </p:nvSpPr>
        <p:spPr>
          <a:xfrm>
            <a:off x="1813034" y="1357347"/>
            <a:ext cx="8020513" cy="1209675"/>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The integrity of the forensic image obtained from the compromised system was verified using its MD5 hash value. The calculated hash matches the expected value, confirming that the digital evidence is complete and unmodified.</a:t>
            </a:r>
            <a:endParaRPr lang="en-US" sz="1600" dirty="0"/>
          </a:p>
        </p:txBody>
      </p:sp>
      <p:sp>
        <p:nvSpPr>
          <p:cNvPr id="5" name="Text 2"/>
          <p:cNvSpPr/>
          <p:nvPr/>
        </p:nvSpPr>
        <p:spPr>
          <a:xfrm>
            <a:off x="1497725" y="6034140"/>
            <a:ext cx="7895896" cy="1094890"/>
          </a:xfrm>
          <a:prstGeom prst="rect">
            <a:avLst/>
          </a:prstGeom>
          <a:noFill/>
          <a:ln/>
        </p:spPr>
        <p:txBody>
          <a:bodyPr wrap="square" lIns="0" tIns="0" rIns="0" bIns="0" rtlCol="0" anchor="t"/>
          <a:lstStyle/>
          <a:p>
            <a:pPr>
              <a:lnSpc>
                <a:spcPts val="2375"/>
              </a:lnSpc>
            </a:pPr>
            <a:r>
              <a:rPr lang="en-US" sz="1458" dirty="0">
                <a:solidFill>
                  <a:srgbClr val="746558"/>
                </a:solidFill>
                <a:latin typeface="Gelasio" pitchFamily="34" charset="0"/>
                <a:ea typeface="Gelasio" pitchFamily="34" charset="-122"/>
                <a:cs typeface="Gelasio" pitchFamily="34" charset="-120"/>
              </a:rPr>
              <a:t>The MD5 of the Forensic image should be </a:t>
            </a:r>
            <a:r>
              <a:rPr lang="en-US" sz="1458" b="1" dirty="0">
                <a:solidFill>
                  <a:srgbClr val="746558"/>
                </a:solidFill>
                <a:latin typeface="Gelasio" pitchFamily="34" charset="0"/>
                <a:ea typeface="Gelasio" pitchFamily="34" charset="-122"/>
                <a:cs typeface="Gelasio" pitchFamily="34" charset="-120"/>
              </a:rPr>
              <a:t>9bdb9c76b80e90d155806a1fc7846db5</a:t>
            </a:r>
            <a:r>
              <a:rPr lang="en-US" sz="1458" dirty="0">
                <a:solidFill>
                  <a:srgbClr val="746558"/>
                </a:solidFill>
                <a:latin typeface="Gelasio" pitchFamily="34" charset="0"/>
                <a:ea typeface="Gelasio" pitchFamily="34" charset="-122"/>
                <a:cs typeface="Gelasio" pitchFamily="34" charset="-120"/>
              </a:rPr>
              <a:t>. It matches.</a:t>
            </a:r>
            <a:endParaRPr lang="en-US" sz="1458" dirty="0"/>
          </a:p>
        </p:txBody>
      </p:sp>
      <p:pic>
        <p:nvPicPr>
          <p:cNvPr id="7" name="Picture 6">
            <a:extLst>
              <a:ext uri="{FF2B5EF4-FFF2-40B4-BE49-F238E27FC236}">
                <a16:creationId xmlns:a16="http://schemas.microsoft.com/office/drawing/2014/main" id="{9A632454-2042-F668-B18A-30E913B1EFF7}"/>
              </a:ext>
            </a:extLst>
          </p:cNvPr>
          <p:cNvPicPr>
            <a:picLocks noChangeAspect="1"/>
          </p:cNvPicPr>
          <p:nvPr/>
        </p:nvPicPr>
        <p:blipFill rotWithShape="1">
          <a:blip r:embed="rId3">
            <a:extLst>
              <a:ext uri="{28A0092B-C50C-407E-A947-70E740481C1C}">
                <a14:useLocalDpi xmlns:a14="http://schemas.microsoft.com/office/drawing/2010/main" val="0"/>
              </a:ext>
            </a:extLst>
          </a:blip>
          <a:srcRect t="-14759" r="4142" b="37897"/>
          <a:stretch>
            <a:fillRect/>
          </a:stretch>
        </p:blipFill>
        <p:spPr bwMode="auto">
          <a:xfrm>
            <a:off x="302174" y="1471604"/>
            <a:ext cx="7265906" cy="4435914"/>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B287C8E1-6754-087A-E2CC-BDF089454DDB}"/>
              </a:ext>
            </a:extLst>
          </p:cNvPr>
          <p:cNvPicPr>
            <a:picLocks noChangeAspect="1"/>
          </p:cNvPicPr>
          <p:nvPr/>
        </p:nvPicPr>
        <p:blipFill rotWithShape="1">
          <a:blip r:embed="rId4">
            <a:extLst>
              <a:ext uri="{28A0092B-C50C-407E-A947-70E740481C1C}">
                <a14:useLocalDpi xmlns:a14="http://schemas.microsoft.com/office/drawing/2010/main" val="0"/>
              </a:ext>
            </a:extLst>
          </a:blip>
          <a:srcRect r="77648" b="19618"/>
          <a:stretch>
            <a:fillRect/>
          </a:stretch>
        </p:blipFill>
        <p:spPr bwMode="auto">
          <a:xfrm>
            <a:off x="6747922" y="3429000"/>
            <a:ext cx="5141905" cy="1385355"/>
          </a:xfrm>
          <a:prstGeom prst="rect">
            <a:avLst/>
          </a:prstGeom>
          <a:noFill/>
          <a:ln>
            <a:noFill/>
          </a:ln>
          <a:extLst>
            <a:ext uri="{53640926-AAD7-44D8-BBD7-CCE9431645EC}">
              <a14:shadowObscured xmlns:a14="http://schemas.microsoft.com/office/drawing/2010/main"/>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040587" y="646088"/>
            <a:ext cx="8317616" cy="898442"/>
          </a:xfrm>
          <a:prstGeom prst="rect">
            <a:avLst/>
          </a:prstGeom>
          <a:solidFill>
            <a:srgbClr val="0071AF"/>
          </a:solidFill>
          <a:ln/>
        </p:spPr>
        <p:txBody>
          <a:bodyPr wrap="none" lIns="0" tIns="0" rIns="0" bIns="0" rtlCol="0" anchor="t"/>
          <a:lstStyle/>
          <a:p>
            <a:pPr>
              <a:lnSpc>
                <a:spcPts val="3708"/>
              </a:lnSpc>
            </a:pPr>
            <a:r>
              <a:rPr lang="en-US" sz="2958" dirty="0">
                <a:solidFill>
                  <a:srgbClr val="D3C5B6"/>
                </a:solidFill>
                <a:latin typeface="Gelasio Semi Bold" pitchFamily="34" charset="0"/>
                <a:ea typeface="Gelasio Semi Bold" pitchFamily="34" charset="-122"/>
                <a:cs typeface="Gelasio Semi Bold" pitchFamily="34" charset="-120"/>
              </a:rPr>
              <a:t>Recovered Deleted Files; file1.jpg, file9.jpg </a:t>
            </a:r>
            <a:r>
              <a:rPr lang="en-US" sz="2958" dirty="0" err="1">
                <a:solidFill>
                  <a:srgbClr val="D3C5B6"/>
                </a:solidFill>
                <a:latin typeface="Gelasio Semi Bold" pitchFamily="34" charset="0"/>
                <a:ea typeface="Gelasio Semi Bold" pitchFamily="34" charset="-122"/>
                <a:cs typeface="Gelasio Semi Bold" pitchFamily="34" charset="-120"/>
              </a:rPr>
              <a:t>etc</a:t>
            </a:r>
            <a:endParaRPr lang="en-US" sz="2958" dirty="0"/>
          </a:p>
        </p:txBody>
      </p:sp>
      <p:sp>
        <p:nvSpPr>
          <p:cNvPr id="3" name="Text 1"/>
          <p:cNvSpPr/>
          <p:nvPr/>
        </p:nvSpPr>
        <p:spPr>
          <a:xfrm>
            <a:off x="1304144" y="1867281"/>
            <a:ext cx="10226366" cy="898442"/>
          </a:xfrm>
          <a:prstGeom prst="rect">
            <a:avLst/>
          </a:prstGeom>
          <a:noFill/>
          <a:ln/>
        </p:spPr>
        <p:txBody>
          <a:bodyPr wrap="square" lIns="0" tIns="0" rIns="0" bIns="0" rtlCol="0" anchor="t"/>
          <a:lstStyle/>
          <a:p>
            <a:pPr>
              <a:lnSpc>
                <a:spcPts val="2375"/>
              </a:lnSpc>
            </a:pPr>
            <a:r>
              <a:rPr lang="en-US" sz="1458" dirty="0">
                <a:solidFill>
                  <a:srgbClr val="746558"/>
                </a:solidFill>
                <a:latin typeface="Gelasio" pitchFamily="34" charset="0"/>
                <a:ea typeface="Gelasio" pitchFamily="34" charset="-122"/>
                <a:cs typeface="Gelasio" pitchFamily="34" charset="-120"/>
              </a:rPr>
              <a:t>During the forensic analysis, we successfully recovered several deleted files from the compromised system, including potentially sensitive documents. This highlights the importance of secure data sanitization policies.</a:t>
            </a:r>
            <a:endParaRPr lang="en-US" sz="1458" dirty="0"/>
          </a:p>
        </p:txBody>
      </p:sp>
      <p:pic>
        <p:nvPicPr>
          <p:cNvPr id="10" name="Content Placeholder 4">
            <a:extLst>
              <a:ext uri="{FF2B5EF4-FFF2-40B4-BE49-F238E27FC236}">
                <a16:creationId xmlns:a16="http://schemas.microsoft.com/office/drawing/2014/main" id="{ECA19650-989C-97BF-DE00-10B2E530D8A1}"/>
              </a:ext>
            </a:extLst>
          </p:cNvPr>
          <p:cNvPicPr>
            <a:picLocks noChangeAspect="1"/>
          </p:cNvPicPr>
          <p:nvPr/>
        </p:nvPicPr>
        <p:blipFill>
          <a:blip r:embed="rId3"/>
          <a:stretch>
            <a:fillRect/>
          </a:stretch>
        </p:blipFill>
        <p:spPr>
          <a:xfrm>
            <a:off x="4570702" y="2765723"/>
            <a:ext cx="7734300" cy="4383314"/>
          </a:xfrm>
          <a:prstGeom prst="rect">
            <a:avLst/>
          </a:prstGeom>
        </p:spPr>
      </p:pic>
      <p:pic>
        <p:nvPicPr>
          <p:cNvPr id="7" name="Picture 6">
            <a:extLst>
              <a:ext uri="{FF2B5EF4-FFF2-40B4-BE49-F238E27FC236}">
                <a16:creationId xmlns:a16="http://schemas.microsoft.com/office/drawing/2014/main" id="{A707CEAE-4671-C847-9B6F-B275B20377BF}"/>
              </a:ext>
            </a:extLst>
          </p:cNvPr>
          <p:cNvPicPr>
            <a:picLocks noChangeAspect="1"/>
          </p:cNvPicPr>
          <p:nvPr/>
        </p:nvPicPr>
        <p:blipFill>
          <a:blip r:embed="rId4"/>
          <a:srcRect r="60180"/>
          <a:stretch>
            <a:fillRect/>
          </a:stretch>
        </p:blipFill>
        <p:spPr>
          <a:xfrm>
            <a:off x="1148179" y="2765723"/>
            <a:ext cx="3318061" cy="506651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B530B-F142-483A-8440-1096F42755FD}"/>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F9AF1C0A-943C-1746-67A2-C1330588FB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1484313" y="569626"/>
            <a:ext cx="10018712" cy="5876144"/>
          </a:xfrm>
          <a:prstGeom prst="rect">
            <a:avLst/>
          </a:prstGeom>
          <a:noFill/>
          <a:ln>
            <a:noFill/>
          </a:ln>
        </p:spPr>
      </p:pic>
    </p:spTree>
    <p:extLst>
      <p:ext uri="{BB962C8B-B14F-4D97-AF65-F5344CB8AC3E}">
        <p14:creationId xmlns:p14="http://schemas.microsoft.com/office/powerpoint/2010/main" val="522896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3AB8B-1048-B0C1-3F2D-64F83BDFC3BA}"/>
              </a:ext>
            </a:extLst>
          </p:cNvPr>
          <p:cNvSpPr>
            <a:spLocks noGrp="1"/>
          </p:cNvSpPr>
          <p:nvPr>
            <p:ph type="title"/>
          </p:nvPr>
        </p:nvSpPr>
        <p:spPr>
          <a:xfrm>
            <a:off x="1416282" y="171473"/>
            <a:ext cx="9603275" cy="1049235"/>
          </a:xfrm>
        </p:spPr>
        <p:txBody>
          <a:bodyPr/>
          <a:lstStyle/>
          <a:p>
            <a:r>
              <a:rPr lang="en-US" dirty="0"/>
              <a:t>Forensic analysis</a:t>
            </a:r>
          </a:p>
        </p:txBody>
      </p:sp>
      <p:pic>
        <p:nvPicPr>
          <p:cNvPr id="8" name="Content Placeholder 7">
            <a:extLst>
              <a:ext uri="{FF2B5EF4-FFF2-40B4-BE49-F238E27FC236}">
                <a16:creationId xmlns:a16="http://schemas.microsoft.com/office/drawing/2014/main" id="{B2232214-6975-87D2-740D-CA49F95B5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1744460" y="1034321"/>
            <a:ext cx="8946918" cy="6099802"/>
          </a:xfrm>
          <a:prstGeom prst="rect">
            <a:avLst/>
          </a:prstGeom>
          <a:noFill/>
          <a:ln>
            <a:noFill/>
          </a:ln>
        </p:spPr>
      </p:pic>
    </p:spTree>
    <p:extLst>
      <p:ext uri="{BB962C8B-B14F-4D97-AF65-F5344CB8AC3E}">
        <p14:creationId xmlns:p14="http://schemas.microsoft.com/office/powerpoint/2010/main" val="28856796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1ACB0E-F40E-9812-7E2E-2B7CBC92A5C7}"/>
              </a:ext>
            </a:extLst>
          </p:cNvPr>
          <p:cNvSpPr>
            <a:spLocks noGrp="1"/>
          </p:cNvSpPr>
          <p:nvPr>
            <p:ph idx="1"/>
          </p:nvPr>
        </p:nvSpPr>
        <p:spPr>
          <a:xfrm>
            <a:off x="1451579" y="548640"/>
            <a:ext cx="9603275" cy="4917705"/>
          </a:xfrm>
        </p:spPr>
        <p:txBody>
          <a:bodyPr/>
          <a:lstStyle/>
          <a:p>
            <a:r>
              <a:rPr lang="en-US" dirty="0"/>
              <a:t>Note: The MD5 of the Forensic image should be </a:t>
            </a:r>
            <a:r>
              <a:rPr lang="en-US" b="1" dirty="0"/>
              <a:t>9bdb9c76b80e90d155806a1fc7846db5</a:t>
            </a:r>
            <a:r>
              <a:rPr lang="en-US" dirty="0"/>
              <a:t>. It matches</a:t>
            </a:r>
          </a:p>
          <a:p>
            <a:endParaRPr lang="en-US" dirty="0"/>
          </a:p>
        </p:txBody>
      </p:sp>
      <p:pic>
        <p:nvPicPr>
          <p:cNvPr id="4" name="Picture 3">
            <a:extLst>
              <a:ext uri="{FF2B5EF4-FFF2-40B4-BE49-F238E27FC236}">
                <a16:creationId xmlns:a16="http://schemas.microsoft.com/office/drawing/2014/main" id="{0529F62B-D6B8-DC48-6534-E81F8271C866}"/>
              </a:ext>
            </a:extLst>
          </p:cNvPr>
          <p:cNvPicPr>
            <a:picLocks noChangeAspect="1"/>
          </p:cNvPicPr>
          <p:nvPr/>
        </p:nvPicPr>
        <p:blipFill rotWithShape="1">
          <a:blip r:embed="rId2">
            <a:extLst>
              <a:ext uri="{28A0092B-C50C-407E-A947-70E740481C1C}">
                <a14:useLocalDpi xmlns:a14="http://schemas.microsoft.com/office/drawing/2010/main" val="0"/>
              </a:ext>
            </a:extLst>
          </a:blip>
          <a:srcRect r="4142" b="23138"/>
          <a:stretch>
            <a:fillRect/>
          </a:stretch>
        </p:blipFill>
        <p:spPr bwMode="auto">
          <a:xfrm>
            <a:off x="1564395" y="1941342"/>
            <a:ext cx="8719087" cy="3686981"/>
          </a:xfrm>
          <a:prstGeom prst="rect">
            <a:avLst/>
          </a:prstGeom>
          <a:noFill/>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64376FB5-5497-A0D8-C927-BDC36FCC6274}"/>
              </a:ext>
            </a:extLst>
          </p:cNvPr>
          <p:cNvSpPr txBox="1"/>
          <p:nvPr/>
        </p:nvSpPr>
        <p:spPr>
          <a:xfrm flipH="1">
            <a:off x="3400520" y="548640"/>
            <a:ext cx="5016855" cy="707886"/>
          </a:xfrm>
          <a:prstGeom prst="rect">
            <a:avLst/>
          </a:prstGeom>
          <a:solidFill>
            <a:srgbClr val="0071AF"/>
          </a:solidFill>
        </p:spPr>
        <p:txBody>
          <a:bodyPr wrap="square" rtlCol="0">
            <a:spAutoFit/>
          </a:bodyPr>
          <a:lstStyle/>
          <a:p>
            <a:r>
              <a:rPr lang="en-US" sz="4000" dirty="0"/>
              <a:t>Extracting strings</a:t>
            </a:r>
          </a:p>
        </p:txBody>
      </p:sp>
    </p:spTree>
    <p:extLst>
      <p:ext uri="{BB962C8B-B14F-4D97-AF65-F5344CB8AC3E}">
        <p14:creationId xmlns:p14="http://schemas.microsoft.com/office/powerpoint/2010/main" val="2525100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BDB3F-8AD9-06AA-781F-A00B4C4BCB70}"/>
              </a:ext>
            </a:extLst>
          </p:cNvPr>
          <p:cNvSpPr>
            <a:spLocks noGrp="1"/>
          </p:cNvSpPr>
          <p:nvPr>
            <p:ph type="title"/>
          </p:nvPr>
        </p:nvSpPr>
        <p:spPr>
          <a:xfrm>
            <a:off x="2008396" y="653466"/>
            <a:ext cx="8175208" cy="1038069"/>
          </a:xfrm>
          <a:solidFill>
            <a:srgbClr val="0071AF"/>
          </a:solidFill>
        </p:spPr>
        <p:txBody>
          <a:bodyPr>
            <a:normAutofit fontScale="90000"/>
          </a:bodyPr>
          <a:lstStyle/>
          <a:p>
            <a:r>
              <a:rPr lang="en-US" b="1" dirty="0"/>
              <a:t>Challenges Faced</a:t>
            </a:r>
            <a:br>
              <a:rPr lang="en-US" b="1" dirty="0"/>
            </a:br>
            <a:endParaRPr lang="en-US" dirty="0"/>
          </a:p>
        </p:txBody>
      </p:sp>
      <p:sp>
        <p:nvSpPr>
          <p:cNvPr id="3" name="Content Placeholder 2">
            <a:extLst>
              <a:ext uri="{FF2B5EF4-FFF2-40B4-BE49-F238E27FC236}">
                <a16:creationId xmlns:a16="http://schemas.microsoft.com/office/drawing/2014/main" id="{4F658A36-ED7E-70F4-2119-0626780F4D60}"/>
              </a:ext>
            </a:extLst>
          </p:cNvPr>
          <p:cNvSpPr>
            <a:spLocks noGrp="1"/>
          </p:cNvSpPr>
          <p:nvPr>
            <p:ph idx="1"/>
          </p:nvPr>
        </p:nvSpPr>
        <p:spPr>
          <a:xfrm>
            <a:off x="1451579" y="2015732"/>
            <a:ext cx="6313787" cy="3450613"/>
          </a:xfrm>
        </p:spPr>
        <p:txBody>
          <a:bodyPr>
            <a:normAutofit fontScale="92500" lnSpcReduction="20000"/>
          </a:bodyPr>
          <a:lstStyle/>
          <a:p>
            <a:r>
              <a:rPr lang="en-US" dirty="0"/>
              <a:t>Network filtering and firewall blocking certain scans.</a:t>
            </a:r>
          </a:p>
          <a:p>
            <a:r>
              <a:rPr lang="en-US" dirty="0"/>
              <a:t>DVWA security levels preventing some attacks.</a:t>
            </a:r>
          </a:p>
          <a:p>
            <a:r>
              <a:rPr lang="en-US" dirty="0"/>
              <a:t>Resolved by adjusting scan techniques and testing environment configuration.</a:t>
            </a:r>
          </a:p>
          <a:p>
            <a:r>
              <a:rPr lang="en-US" dirty="0"/>
              <a:t>Successful social engineering attempts after using various techniques to attack the target </a:t>
            </a:r>
            <a:r>
              <a:rPr lang="en-US" dirty="0" err="1"/>
              <a:t>e.g</a:t>
            </a:r>
            <a:r>
              <a:rPr lang="en-US" dirty="0"/>
              <a:t> phishing</a:t>
            </a:r>
          </a:p>
          <a:p>
            <a:r>
              <a:rPr lang="en-US" dirty="0"/>
              <a:t>Metasploit; Locating the correct payload based on the type of victim machine</a:t>
            </a:r>
          </a:p>
        </p:txBody>
      </p:sp>
      <p:pic>
        <p:nvPicPr>
          <p:cNvPr id="5" name="Picture 4">
            <a:extLst>
              <a:ext uri="{FF2B5EF4-FFF2-40B4-BE49-F238E27FC236}">
                <a16:creationId xmlns:a16="http://schemas.microsoft.com/office/drawing/2014/main" id="{91911C74-7439-D52E-04A3-164A2FD96F4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569298" y="2405406"/>
            <a:ext cx="4762500" cy="3648075"/>
          </a:xfrm>
          <a:prstGeom prst="rect">
            <a:avLst/>
          </a:prstGeom>
        </p:spPr>
      </p:pic>
    </p:spTree>
    <p:extLst>
      <p:ext uri="{BB962C8B-B14F-4D97-AF65-F5344CB8AC3E}">
        <p14:creationId xmlns:p14="http://schemas.microsoft.com/office/powerpoint/2010/main" val="3484381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62086-9076-7149-298B-9257354983B3}"/>
              </a:ext>
            </a:extLst>
          </p:cNvPr>
          <p:cNvSpPr>
            <a:spLocks noGrp="1"/>
          </p:cNvSpPr>
          <p:nvPr>
            <p:ph type="title"/>
          </p:nvPr>
        </p:nvSpPr>
        <p:spPr>
          <a:xfrm>
            <a:off x="1484311" y="685800"/>
            <a:ext cx="10018713" cy="1063953"/>
          </a:xfrm>
          <a:solidFill>
            <a:srgbClr val="0071AF"/>
          </a:solidFill>
        </p:spPr>
        <p:txBody>
          <a:bodyPr/>
          <a:lstStyle/>
          <a:p>
            <a:r>
              <a:rPr lang="en-US" dirty="0"/>
              <a:t>Areas of improvement</a:t>
            </a:r>
          </a:p>
        </p:txBody>
      </p:sp>
      <p:sp>
        <p:nvSpPr>
          <p:cNvPr id="5" name="Rectangle 2">
            <a:extLst>
              <a:ext uri="{FF2B5EF4-FFF2-40B4-BE49-F238E27FC236}">
                <a16:creationId xmlns:a16="http://schemas.microsoft.com/office/drawing/2014/main" id="{33C6CBBD-5A48-2E4A-2F10-AA92495CDFD6}"/>
              </a:ext>
            </a:extLst>
          </p:cNvPr>
          <p:cNvSpPr>
            <a:spLocks noGrp="1" noChangeArrowheads="1"/>
          </p:cNvSpPr>
          <p:nvPr>
            <p:ph idx="1"/>
          </p:nvPr>
        </p:nvSpPr>
        <p:spPr bwMode="auto">
          <a:xfrm>
            <a:off x="1451579" y="1976699"/>
            <a:ext cx="8258992"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Continuous monitoring and periodic vulnerability scanning.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Harden web servers and databases before testing.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Implement automated exploitation prevention measures.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Document all tests with screenshots and logs in real-time.</a:t>
            </a:r>
          </a:p>
        </p:txBody>
      </p:sp>
      <p:pic>
        <p:nvPicPr>
          <p:cNvPr id="7" name="Picture 6">
            <a:extLst>
              <a:ext uri="{FF2B5EF4-FFF2-40B4-BE49-F238E27FC236}">
                <a16:creationId xmlns:a16="http://schemas.microsoft.com/office/drawing/2014/main" id="{D5F7F7D8-2320-8EF9-846E-EDB4B63A975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4881301"/>
            <a:ext cx="12192000" cy="1637247"/>
          </a:xfrm>
          <a:prstGeom prst="rect">
            <a:avLst/>
          </a:prstGeom>
        </p:spPr>
      </p:pic>
    </p:spTree>
    <p:extLst>
      <p:ext uri="{BB962C8B-B14F-4D97-AF65-F5344CB8AC3E}">
        <p14:creationId xmlns:p14="http://schemas.microsoft.com/office/powerpoint/2010/main" val="4265857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91256-928F-0A9F-5334-0EEBD2C2858D}"/>
              </a:ext>
            </a:extLst>
          </p:cNvPr>
          <p:cNvSpPr>
            <a:spLocks noGrp="1"/>
          </p:cNvSpPr>
          <p:nvPr>
            <p:ph type="title"/>
          </p:nvPr>
        </p:nvSpPr>
        <p:spPr>
          <a:xfrm>
            <a:off x="1484311" y="685800"/>
            <a:ext cx="7105053" cy="1217951"/>
          </a:xfrm>
          <a:solidFill>
            <a:srgbClr val="0071AF"/>
          </a:solidFill>
        </p:spPr>
        <p:txBody>
          <a:bodyPr/>
          <a:lstStyle/>
          <a:p>
            <a:r>
              <a:rPr lang="en-US" dirty="0"/>
              <a:t>Summary /Conclusion</a:t>
            </a:r>
          </a:p>
        </p:txBody>
      </p:sp>
      <p:sp>
        <p:nvSpPr>
          <p:cNvPr id="4" name="Rectangle 1">
            <a:extLst>
              <a:ext uri="{FF2B5EF4-FFF2-40B4-BE49-F238E27FC236}">
                <a16:creationId xmlns:a16="http://schemas.microsoft.com/office/drawing/2014/main" id="{C8BCADD5-F93B-97A7-E679-29D2094869B6}"/>
              </a:ext>
            </a:extLst>
          </p:cNvPr>
          <p:cNvSpPr>
            <a:spLocks noGrp="1" noChangeArrowheads="1"/>
          </p:cNvSpPr>
          <p:nvPr>
            <p:ph idx="1"/>
          </p:nvPr>
        </p:nvSpPr>
        <p:spPr bwMode="auto">
          <a:xfrm>
            <a:off x="1451579" y="2494545"/>
            <a:ext cx="9254457" cy="249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Identified multiple critical and high-risk vulnerabilities.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Demonstrated exploitation potential and provided remediation recommendations.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Forensic evidence collected validates findings.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4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Security posture improvement suggested through remediation and periodic assessment.</a:t>
            </a:r>
          </a:p>
        </p:txBody>
      </p:sp>
      <p:pic>
        <p:nvPicPr>
          <p:cNvPr id="9" name="Picture 8">
            <a:extLst>
              <a:ext uri="{FF2B5EF4-FFF2-40B4-BE49-F238E27FC236}">
                <a16:creationId xmlns:a16="http://schemas.microsoft.com/office/drawing/2014/main" id="{F57799E3-8FDC-0F6B-E5C7-BED26FEF457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887787" y="296609"/>
            <a:ext cx="3009963" cy="2784216"/>
          </a:xfrm>
          <a:prstGeom prst="rect">
            <a:avLst/>
          </a:prstGeom>
        </p:spPr>
      </p:pic>
    </p:spTree>
    <p:extLst>
      <p:ext uri="{BB962C8B-B14F-4D97-AF65-F5344CB8AC3E}">
        <p14:creationId xmlns:p14="http://schemas.microsoft.com/office/powerpoint/2010/main" val="3045969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1597290" y="641252"/>
            <a:ext cx="7865567" cy="472480"/>
          </a:xfrm>
          <a:prstGeom prst="rect">
            <a:avLst/>
          </a:prstGeom>
          <a:noFill/>
          <a:ln/>
        </p:spPr>
        <p:txBody>
          <a:bodyPr wrap="none" lIns="0" tIns="0" rIns="0" bIns="0" rtlCol="0" anchor="t"/>
          <a:lstStyle/>
          <a:p>
            <a:pPr>
              <a:lnSpc>
                <a:spcPts val="3708"/>
              </a:lnSpc>
            </a:pPr>
            <a:r>
              <a:rPr lang="en-US" sz="2958" dirty="0">
                <a:latin typeface="Gelasio Semi Bold" pitchFamily="34" charset="0"/>
                <a:ea typeface="Gelasio Semi Bold" pitchFamily="34" charset="-122"/>
                <a:cs typeface="Gelasio Semi Bold" pitchFamily="34" charset="-120"/>
              </a:rPr>
              <a:t>A Phased Approach to Penetration Testing</a:t>
            </a:r>
            <a:endParaRPr lang="en-US" sz="2958" dirty="0"/>
          </a:p>
        </p:txBody>
      </p:sp>
      <p:sp>
        <p:nvSpPr>
          <p:cNvPr id="3" name="Text 1"/>
          <p:cNvSpPr/>
          <p:nvPr/>
        </p:nvSpPr>
        <p:spPr>
          <a:xfrm>
            <a:off x="1597290" y="1475185"/>
            <a:ext cx="9933120" cy="604838"/>
          </a:xfrm>
          <a:prstGeom prst="rect">
            <a:avLst/>
          </a:prstGeom>
          <a:noFill/>
          <a:ln/>
        </p:spPr>
        <p:txBody>
          <a:bodyPr wrap="square" lIns="0" tIns="0" rIns="0" bIns="0" rtlCol="0" anchor="t"/>
          <a:lstStyle/>
          <a:p>
            <a:pPr>
              <a:lnSpc>
                <a:spcPts val="2375"/>
              </a:lnSpc>
            </a:pPr>
            <a:r>
              <a:rPr lang="en-US" sz="1600" dirty="0">
                <a:latin typeface="Gelasio" pitchFamily="34" charset="0"/>
                <a:ea typeface="Gelasio" pitchFamily="34" charset="-122"/>
                <a:cs typeface="Gelasio" pitchFamily="34" charset="-120"/>
              </a:rPr>
              <a:t>Team methodology for TechShield's penetration test is structured into three distinct phases, ensuring a thorough and systematic assessment from initial footprinting to exploitation and reporting.</a:t>
            </a:r>
            <a:endParaRPr lang="en-US" sz="1600" dirty="0"/>
          </a:p>
        </p:txBody>
      </p:sp>
      <p:pic>
        <p:nvPicPr>
          <p:cNvPr id="4" name="Image 0" descr="preencoded.png"/>
          <p:cNvPicPr>
            <a:picLocks noChangeAspect="1"/>
          </p:cNvPicPr>
          <p:nvPr/>
        </p:nvPicPr>
        <p:blipFill>
          <a:blip r:embed="rId3"/>
          <a:stretch>
            <a:fillRect/>
          </a:stretch>
        </p:blipFill>
        <p:spPr>
          <a:xfrm>
            <a:off x="661492" y="2890342"/>
            <a:ext cx="3622973" cy="756047"/>
          </a:xfrm>
          <a:prstGeom prst="rect">
            <a:avLst/>
          </a:prstGeom>
          <a:solidFill>
            <a:srgbClr val="00B0F0"/>
          </a:solidFill>
          <a:ln>
            <a:solidFill>
              <a:srgbClr val="00B050"/>
            </a:solidFill>
          </a:ln>
        </p:spPr>
      </p:pic>
      <p:sp>
        <p:nvSpPr>
          <p:cNvPr id="5" name="Text 2"/>
          <p:cNvSpPr/>
          <p:nvPr/>
        </p:nvSpPr>
        <p:spPr>
          <a:xfrm>
            <a:off x="850504" y="3835400"/>
            <a:ext cx="2362696" cy="295275"/>
          </a:xfrm>
          <a:prstGeom prst="rect">
            <a:avLst/>
          </a:prstGeom>
          <a:noFill/>
          <a:ln/>
        </p:spPr>
        <p:txBody>
          <a:bodyPr wrap="none" lIns="0" tIns="0" rIns="0" bIns="0" rtlCol="0" anchor="t"/>
          <a:lstStyle/>
          <a:p>
            <a:pPr>
              <a:lnSpc>
                <a:spcPts val="2292"/>
              </a:lnSpc>
            </a:pPr>
            <a:r>
              <a:rPr lang="en-US" sz="1833" dirty="0">
                <a:latin typeface="Gelasio Semi Bold" pitchFamily="34" charset="0"/>
                <a:ea typeface="Gelasio Semi Bold" pitchFamily="34" charset="-122"/>
                <a:cs typeface="Gelasio Semi Bold" pitchFamily="34" charset="-120"/>
              </a:rPr>
              <a:t>1. Reconnaissance</a:t>
            </a:r>
            <a:endParaRPr lang="en-US" sz="1833" dirty="0"/>
          </a:p>
        </p:txBody>
      </p:sp>
      <p:sp>
        <p:nvSpPr>
          <p:cNvPr id="6" name="Text 3"/>
          <p:cNvSpPr/>
          <p:nvPr/>
        </p:nvSpPr>
        <p:spPr>
          <a:xfrm>
            <a:off x="850504" y="4244082"/>
            <a:ext cx="3244949" cy="604838"/>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Initial network discovery and mapping to understand the target environment</a:t>
            </a:r>
            <a:r>
              <a:rPr lang="en-US" sz="1458" dirty="0">
                <a:solidFill>
                  <a:srgbClr val="746558"/>
                </a:solidFill>
                <a:latin typeface="Gelasio" pitchFamily="34" charset="0"/>
                <a:ea typeface="Gelasio" pitchFamily="34" charset="-122"/>
                <a:cs typeface="Gelasio" pitchFamily="34" charset="-120"/>
              </a:rPr>
              <a:t>.</a:t>
            </a:r>
            <a:endParaRPr lang="en-US" sz="1458" dirty="0"/>
          </a:p>
        </p:txBody>
      </p:sp>
      <p:pic>
        <p:nvPicPr>
          <p:cNvPr id="7" name="Image 1" descr="preencoded.png"/>
          <p:cNvPicPr>
            <a:picLocks noChangeAspect="1"/>
          </p:cNvPicPr>
          <p:nvPr/>
        </p:nvPicPr>
        <p:blipFill>
          <a:blip r:embed="rId4"/>
          <a:stretch>
            <a:fillRect/>
          </a:stretch>
        </p:blipFill>
        <p:spPr>
          <a:xfrm>
            <a:off x="4284464" y="2890342"/>
            <a:ext cx="3622973" cy="756047"/>
          </a:xfrm>
          <a:prstGeom prst="rect">
            <a:avLst/>
          </a:prstGeom>
          <a:effectLst>
            <a:outerShdw blurRad="50800" dist="50800" dir="5400000" algn="ctr" rotWithShape="0">
              <a:schemeClr val="accent1"/>
            </a:outerShdw>
          </a:effectLst>
        </p:spPr>
      </p:pic>
      <p:sp>
        <p:nvSpPr>
          <p:cNvPr id="8" name="Text 4"/>
          <p:cNvSpPr/>
          <p:nvPr/>
        </p:nvSpPr>
        <p:spPr>
          <a:xfrm>
            <a:off x="4473476" y="3835400"/>
            <a:ext cx="2457549" cy="295275"/>
          </a:xfrm>
          <a:prstGeom prst="rect">
            <a:avLst/>
          </a:prstGeom>
          <a:noFill/>
          <a:ln/>
        </p:spPr>
        <p:txBody>
          <a:bodyPr wrap="none" lIns="0" tIns="0" rIns="0" bIns="0" rtlCol="0" anchor="t"/>
          <a:lstStyle/>
          <a:p>
            <a:pPr>
              <a:lnSpc>
                <a:spcPts val="2292"/>
              </a:lnSpc>
            </a:pPr>
            <a:r>
              <a:rPr lang="en-US" sz="1833" dirty="0">
                <a:latin typeface="Gelasio Semi Bold" pitchFamily="34" charset="0"/>
                <a:ea typeface="Gelasio Semi Bold" pitchFamily="34" charset="-122"/>
                <a:cs typeface="Gelasio Semi Bold" pitchFamily="34" charset="-120"/>
              </a:rPr>
              <a:t>2. Target Assessment</a:t>
            </a:r>
            <a:endParaRPr lang="en-US" sz="1833" dirty="0"/>
          </a:p>
        </p:txBody>
      </p:sp>
      <p:sp>
        <p:nvSpPr>
          <p:cNvPr id="9" name="Text 5"/>
          <p:cNvSpPr/>
          <p:nvPr/>
        </p:nvSpPr>
        <p:spPr>
          <a:xfrm>
            <a:off x="4473476" y="4244082"/>
            <a:ext cx="3244949" cy="907257"/>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Detailed vulnerability identification across identified systems and applications.</a:t>
            </a:r>
            <a:endParaRPr lang="en-US" sz="1600" dirty="0"/>
          </a:p>
        </p:txBody>
      </p:sp>
      <p:pic>
        <p:nvPicPr>
          <p:cNvPr id="10" name="Image 2" descr="preencoded.png"/>
          <p:cNvPicPr>
            <a:picLocks noChangeAspect="1"/>
          </p:cNvPicPr>
          <p:nvPr/>
        </p:nvPicPr>
        <p:blipFill>
          <a:blip r:embed="rId5"/>
          <a:stretch>
            <a:fillRect/>
          </a:stretch>
        </p:blipFill>
        <p:spPr>
          <a:xfrm>
            <a:off x="7907437" y="2890342"/>
            <a:ext cx="3622973" cy="756047"/>
          </a:xfrm>
          <a:prstGeom prst="rect">
            <a:avLst/>
          </a:prstGeom>
          <a:effectLst>
            <a:outerShdw blurRad="50800" dist="50800" dir="5400000" algn="ctr" rotWithShape="0">
              <a:schemeClr val="accent1"/>
            </a:outerShdw>
          </a:effectLst>
        </p:spPr>
      </p:pic>
      <p:sp>
        <p:nvSpPr>
          <p:cNvPr id="11" name="Text 6"/>
          <p:cNvSpPr/>
          <p:nvPr/>
        </p:nvSpPr>
        <p:spPr>
          <a:xfrm>
            <a:off x="8096449" y="3835400"/>
            <a:ext cx="3244949" cy="590550"/>
          </a:xfrm>
          <a:prstGeom prst="rect">
            <a:avLst/>
          </a:prstGeom>
          <a:noFill/>
          <a:ln/>
        </p:spPr>
        <p:txBody>
          <a:bodyPr wrap="square" lIns="0" tIns="0" rIns="0" bIns="0" rtlCol="0" anchor="t"/>
          <a:lstStyle/>
          <a:p>
            <a:pPr>
              <a:lnSpc>
                <a:spcPts val="2292"/>
              </a:lnSpc>
            </a:pPr>
            <a:r>
              <a:rPr lang="en-US" sz="1833" dirty="0">
                <a:solidFill>
                  <a:srgbClr val="746558"/>
                </a:solidFill>
                <a:latin typeface="Gelasio Semi Bold" pitchFamily="34" charset="0"/>
                <a:ea typeface="Gelasio Semi Bold" pitchFamily="34" charset="-122"/>
                <a:cs typeface="Gelasio Semi Bold" pitchFamily="34" charset="-120"/>
              </a:rPr>
              <a:t>3</a:t>
            </a:r>
            <a:r>
              <a:rPr lang="en-US" sz="1833" dirty="0">
                <a:latin typeface="Gelasio Semi Bold" pitchFamily="34" charset="0"/>
                <a:ea typeface="Gelasio Semi Bold" pitchFamily="34" charset="-122"/>
                <a:cs typeface="Gelasio Semi Bold" pitchFamily="34" charset="-120"/>
              </a:rPr>
              <a:t>. Exploitation &amp; Evidence Collection</a:t>
            </a:r>
            <a:endParaRPr lang="en-US" sz="1833" dirty="0"/>
          </a:p>
        </p:txBody>
      </p:sp>
      <p:sp>
        <p:nvSpPr>
          <p:cNvPr id="12" name="Text 7"/>
          <p:cNvSpPr/>
          <p:nvPr/>
        </p:nvSpPr>
        <p:spPr>
          <a:xfrm>
            <a:off x="8096449" y="4539357"/>
            <a:ext cx="3244949" cy="907257"/>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Demonstrating impact through controlled exploitation and gathering forensic evidence.</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00E3C-E584-CCE0-9CD2-DC4A8CE58D57}"/>
              </a:ext>
            </a:extLst>
          </p:cNvPr>
          <p:cNvSpPr>
            <a:spLocks noGrp="1"/>
          </p:cNvSpPr>
          <p:nvPr>
            <p:ph type="title"/>
          </p:nvPr>
        </p:nvSpPr>
        <p:spPr>
          <a:xfrm>
            <a:off x="961293" y="804519"/>
            <a:ext cx="10093562" cy="1049235"/>
          </a:xfrm>
        </p:spPr>
        <p:txBody>
          <a:bodyPr>
            <a:normAutofit fontScale="90000"/>
          </a:bodyPr>
          <a:lstStyle/>
          <a:p>
            <a:r>
              <a:rPr lang="en-US" b="1" dirty="0"/>
              <a:t>Network Vulnerability Assessment: Phase 1</a:t>
            </a:r>
            <a:br>
              <a:rPr lang="en-US" b="1" dirty="0"/>
            </a:br>
            <a:r>
              <a:rPr lang="en-US" b="1" dirty="0"/>
              <a:t>Discovery &amp; Enumeration</a:t>
            </a:r>
            <a:br>
              <a:rPr lang="en-US" b="1" dirty="0"/>
            </a:br>
            <a:endParaRPr lang="en-US" dirty="0"/>
          </a:p>
        </p:txBody>
      </p:sp>
      <p:sp>
        <p:nvSpPr>
          <p:cNvPr id="3" name="Content Placeholder 2">
            <a:extLst>
              <a:ext uri="{FF2B5EF4-FFF2-40B4-BE49-F238E27FC236}">
                <a16:creationId xmlns:a16="http://schemas.microsoft.com/office/drawing/2014/main" id="{36C4FECE-CEA9-C702-7B8F-6AC6E4489173}"/>
              </a:ext>
            </a:extLst>
          </p:cNvPr>
          <p:cNvSpPr>
            <a:spLocks noGrp="1"/>
          </p:cNvSpPr>
          <p:nvPr>
            <p:ph idx="1"/>
          </p:nvPr>
        </p:nvSpPr>
        <p:spPr/>
        <p:txBody>
          <a:bodyPr/>
          <a:lstStyle/>
          <a:p>
            <a:r>
              <a:rPr lang="en-US" b="1" dirty="0"/>
              <a:t>Step 1: Network Discovery with </a:t>
            </a:r>
            <a:r>
              <a:rPr lang="en-US" b="1" dirty="0" err="1"/>
              <a:t>netdiscover</a:t>
            </a:r>
            <a:endParaRPr lang="en-US" b="1" dirty="0"/>
          </a:p>
          <a:p>
            <a:r>
              <a:rPr lang="en-US" b="1" dirty="0"/>
              <a:t>Step 2: Service Enumeration (Using Nmap) </a:t>
            </a:r>
            <a:endParaRPr lang="en-US" dirty="0"/>
          </a:p>
          <a:p>
            <a:endParaRPr lang="en-US" dirty="0"/>
          </a:p>
        </p:txBody>
      </p:sp>
    </p:spTree>
    <p:extLst>
      <p:ext uri="{BB962C8B-B14F-4D97-AF65-F5344CB8AC3E}">
        <p14:creationId xmlns:p14="http://schemas.microsoft.com/office/powerpoint/2010/main" val="3320445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Shape 0"/>
          <p:cNvSpPr/>
          <p:nvPr/>
        </p:nvSpPr>
        <p:spPr>
          <a:xfrm>
            <a:off x="7620000" y="0"/>
            <a:ext cx="4572000" cy="6858000"/>
          </a:xfrm>
          <a:prstGeom prst="rect">
            <a:avLst/>
          </a:prstGeom>
          <a:solidFill>
            <a:srgbClr val="DFDFE0"/>
          </a:solidFill>
          <a:ln/>
        </p:spPr>
      </p:sp>
      <p:pic>
        <p:nvPicPr>
          <p:cNvPr id="4" name="Image 1" descr="preencoded.png"/>
          <p:cNvPicPr>
            <a:picLocks noChangeAspect="1"/>
          </p:cNvPicPr>
          <p:nvPr/>
        </p:nvPicPr>
        <p:blipFill>
          <a:blip r:embed="rId4"/>
          <a:stretch>
            <a:fillRect/>
          </a:stretch>
        </p:blipFill>
        <p:spPr>
          <a:xfrm>
            <a:off x="7620000" y="0"/>
            <a:ext cx="4572000" cy="6858000"/>
          </a:xfrm>
          <a:prstGeom prst="rect">
            <a:avLst/>
          </a:prstGeom>
        </p:spPr>
      </p:pic>
      <p:sp>
        <p:nvSpPr>
          <p:cNvPr id="5" name="Text 1"/>
          <p:cNvSpPr/>
          <p:nvPr/>
        </p:nvSpPr>
        <p:spPr>
          <a:xfrm>
            <a:off x="1648344" y="327025"/>
            <a:ext cx="6761138" cy="850503"/>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p:spPr>
        <p:txBody>
          <a:bodyPr wrap="square" lIns="0" tIns="0" rIns="0" bIns="0" rtlCol="0" anchor="t"/>
          <a:lstStyle/>
          <a:p>
            <a:pPr>
              <a:lnSpc>
                <a:spcPts val="3333"/>
              </a:lnSpc>
            </a:pPr>
            <a:r>
              <a:rPr lang="en-US" sz="2667" dirty="0">
                <a:solidFill>
                  <a:srgbClr val="484237"/>
                </a:solidFill>
                <a:latin typeface="Gelasio Semi Bold" pitchFamily="34" charset="0"/>
                <a:ea typeface="Gelasio Semi Bold" pitchFamily="34" charset="-122"/>
                <a:cs typeface="Gelasio Semi Bold" pitchFamily="34" charset="-120"/>
              </a:rPr>
              <a:t>Network Vulnerability Assessment: Phase 1</a:t>
            </a:r>
            <a:endParaRPr lang="en-US" sz="2667" dirty="0"/>
          </a:p>
        </p:txBody>
      </p:sp>
      <p:sp>
        <p:nvSpPr>
          <p:cNvPr id="6" name="Text 2"/>
          <p:cNvSpPr/>
          <p:nvPr/>
        </p:nvSpPr>
        <p:spPr>
          <a:xfrm>
            <a:off x="735400" y="1528217"/>
            <a:ext cx="6297018" cy="1127752"/>
          </a:xfrm>
          <a:prstGeom prst="rect">
            <a:avLst/>
          </a:prstGeom>
          <a:noFill/>
          <a:ln/>
        </p:spPr>
        <p:txBody>
          <a:bodyPr wrap="square" lIns="0" tIns="0" rIns="0" bIns="0" rtlCol="0" anchor="t"/>
          <a:lstStyle/>
          <a:p>
            <a:pPr algn="ctr">
              <a:lnSpc>
                <a:spcPts val="5750"/>
              </a:lnSpc>
            </a:pPr>
            <a:r>
              <a:rPr lang="en-US" sz="4000" dirty="0">
                <a:latin typeface="Gelasio Semi Bold" pitchFamily="34" charset="0"/>
                <a:ea typeface="Gelasio Semi Bold" pitchFamily="34" charset="-122"/>
                <a:cs typeface="Gelasio Semi Bold" pitchFamily="34" charset="-120"/>
              </a:rPr>
              <a:t>Discovery </a:t>
            </a:r>
          </a:p>
          <a:p>
            <a:pPr algn="ctr">
              <a:lnSpc>
                <a:spcPts val="5750"/>
              </a:lnSpc>
            </a:pPr>
            <a:r>
              <a:rPr lang="en-US" sz="4000" dirty="0">
                <a:latin typeface="Gelasio Semi Bold" pitchFamily="34" charset="0"/>
                <a:ea typeface="Gelasio Semi Bold" pitchFamily="34" charset="-122"/>
                <a:cs typeface="Gelasio Semi Bold" pitchFamily="34" charset="-120"/>
              </a:rPr>
              <a:t>&amp; Enumeration</a:t>
            </a:r>
            <a:endParaRPr lang="en-US" sz="4000" dirty="0"/>
          </a:p>
        </p:txBody>
      </p:sp>
      <p:sp>
        <p:nvSpPr>
          <p:cNvPr id="7" name="Text 3"/>
          <p:cNvSpPr/>
          <p:nvPr/>
        </p:nvSpPr>
        <p:spPr>
          <a:xfrm>
            <a:off x="1244184" y="3482546"/>
            <a:ext cx="2639725" cy="531416"/>
          </a:xfrm>
          <a:prstGeom prst="rect">
            <a:avLst/>
          </a:prstGeom>
          <a:solidFill>
            <a:srgbClr val="63A4F7"/>
          </a:solidFill>
          <a:ln/>
        </p:spPr>
        <p:txBody>
          <a:bodyPr wrap="square" lIns="0" tIns="0" rIns="0" bIns="0" rtlCol="0" anchor="t"/>
          <a:lstStyle/>
          <a:p>
            <a:pPr>
              <a:lnSpc>
                <a:spcPts val="2083"/>
              </a:lnSpc>
            </a:pPr>
            <a:r>
              <a:rPr lang="en-US" sz="1667" dirty="0">
                <a:solidFill>
                  <a:schemeClr val="tx1">
                    <a:lumMod val="95000"/>
                    <a:lumOff val="5000"/>
                  </a:schemeClr>
                </a:solidFill>
                <a:latin typeface="Gelasio Semi Bold" pitchFamily="34" charset="0"/>
                <a:ea typeface="Gelasio Semi Bold" pitchFamily="34" charset="-122"/>
                <a:cs typeface="Gelasio Semi Bold" pitchFamily="34" charset="-120"/>
              </a:rPr>
              <a:t>Step 1: Network Discovery with netdiscover</a:t>
            </a:r>
            <a:endParaRPr lang="en-US" sz="1667" dirty="0">
              <a:solidFill>
                <a:schemeClr val="tx1">
                  <a:lumMod val="95000"/>
                  <a:lumOff val="5000"/>
                </a:schemeClr>
              </a:solidFill>
            </a:endParaRPr>
          </a:p>
        </p:txBody>
      </p:sp>
      <p:sp>
        <p:nvSpPr>
          <p:cNvPr id="8" name="Text 4"/>
          <p:cNvSpPr/>
          <p:nvPr/>
        </p:nvSpPr>
        <p:spPr>
          <a:xfrm>
            <a:off x="1244184" y="4472583"/>
            <a:ext cx="2848131" cy="1633140"/>
          </a:xfrm>
          <a:prstGeom prst="rect">
            <a:avLst/>
          </a:prstGeom>
          <a:noFill/>
          <a:ln/>
        </p:spPr>
        <p:txBody>
          <a:bodyPr wrap="square" lIns="0" tIns="0" rIns="0" bIns="0" rtlCol="0" anchor="t"/>
          <a:lstStyle/>
          <a:p>
            <a:pPr>
              <a:lnSpc>
                <a:spcPts val="2125"/>
              </a:lnSpc>
            </a:pPr>
            <a:r>
              <a:rPr lang="en-US" dirty="0">
                <a:latin typeface="Gelasio" pitchFamily="34" charset="0"/>
                <a:ea typeface="Gelasio" pitchFamily="34" charset="-122"/>
                <a:cs typeface="Gelasio" pitchFamily="34" charset="-120"/>
              </a:rPr>
              <a:t>Utilizing </a:t>
            </a:r>
            <a:r>
              <a:rPr lang="en-US" dirty="0">
                <a:highlight>
                  <a:srgbClr val="ECE9E3"/>
                </a:highlight>
                <a:latin typeface="Consolas" pitchFamily="34" charset="0"/>
                <a:ea typeface="Consolas" pitchFamily="34" charset="-122"/>
                <a:cs typeface="Consolas" pitchFamily="34" charset="-120"/>
              </a:rPr>
              <a:t>netdiscover</a:t>
            </a:r>
            <a:r>
              <a:rPr lang="en-US" dirty="0">
                <a:latin typeface="Gelasio" pitchFamily="34" charset="0"/>
                <a:ea typeface="Gelasio" pitchFamily="34" charset="-122"/>
                <a:cs typeface="Gelasio" pitchFamily="34" charset="-120"/>
              </a:rPr>
              <a:t> for ARP scanning to map live hosts on the target network. This provides foundational insights into active devices and their configurations</a:t>
            </a:r>
            <a:r>
              <a:rPr lang="en-US" sz="1333" dirty="0">
                <a:latin typeface="Gelasio" pitchFamily="34" charset="0"/>
                <a:ea typeface="Gelasio" pitchFamily="34" charset="-122"/>
                <a:cs typeface="Gelasio" pitchFamily="34" charset="-120"/>
              </a:rPr>
              <a:t>.</a:t>
            </a:r>
            <a:endParaRPr lang="en-US" sz="1333" dirty="0"/>
          </a:p>
        </p:txBody>
      </p:sp>
      <p:sp>
        <p:nvSpPr>
          <p:cNvPr id="9" name="Text 5"/>
          <p:cNvSpPr/>
          <p:nvPr/>
        </p:nvSpPr>
        <p:spPr>
          <a:xfrm>
            <a:off x="4539049" y="3429000"/>
            <a:ext cx="2639725" cy="531416"/>
          </a:xfrm>
          <a:prstGeom prst="rect">
            <a:avLst/>
          </a:prstGeom>
          <a:solidFill>
            <a:srgbClr val="63A4F7"/>
          </a:solidFill>
          <a:ln/>
        </p:spPr>
        <p:txBody>
          <a:bodyPr wrap="square" lIns="0" tIns="0" rIns="0" bIns="0" rtlCol="0" anchor="t"/>
          <a:lstStyle/>
          <a:p>
            <a:pPr>
              <a:lnSpc>
                <a:spcPts val="2083"/>
              </a:lnSpc>
            </a:pPr>
            <a:r>
              <a:rPr lang="en-US" sz="1667" dirty="0">
                <a:latin typeface="Gelasio Semi Bold" pitchFamily="34" charset="0"/>
                <a:ea typeface="Gelasio Semi Bold" pitchFamily="34" charset="-122"/>
                <a:cs typeface="Gelasio Semi Bold" pitchFamily="34" charset="-120"/>
              </a:rPr>
              <a:t>Step 2: Service Enumeration with Nmap</a:t>
            </a:r>
            <a:endParaRPr lang="en-US" sz="1667" dirty="0"/>
          </a:p>
        </p:txBody>
      </p:sp>
      <p:sp>
        <p:nvSpPr>
          <p:cNvPr id="10" name="Text 6"/>
          <p:cNvSpPr/>
          <p:nvPr/>
        </p:nvSpPr>
        <p:spPr>
          <a:xfrm>
            <a:off x="4606509" y="4472583"/>
            <a:ext cx="2358351" cy="1633140"/>
          </a:xfrm>
          <a:prstGeom prst="rect">
            <a:avLst/>
          </a:prstGeom>
          <a:noFill/>
          <a:ln/>
        </p:spPr>
        <p:txBody>
          <a:bodyPr wrap="square" lIns="0" tIns="0" rIns="0" bIns="0" rtlCol="0" anchor="t"/>
          <a:lstStyle/>
          <a:p>
            <a:pPr>
              <a:lnSpc>
                <a:spcPts val="2125"/>
              </a:lnSpc>
            </a:pPr>
            <a:r>
              <a:rPr lang="en-US" sz="1600" dirty="0">
                <a:latin typeface="Gelasio" pitchFamily="34" charset="0"/>
                <a:ea typeface="Gelasio" pitchFamily="34" charset="-122"/>
                <a:cs typeface="Gelasio" pitchFamily="34" charset="-120"/>
              </a:rPr>
              <a:t>Leveraging </a:t>
            </a:r>
            <a:r>
              <a:rPr lang="en-US" sz="1600" dirty="0">
                <a:highlight>
                  <a:srgbClr val="ECE9E3"/>
                </a:highlight>
                <a:latin typeface="Consolas" pitchFamily="34" charset="0"/>
                <a:ea typeface="Consolas" pitchFamily="34" charset="-122"/>
                <a:cs typeface="Consolas" pitchFamily="34" charset="-120"/>
              </a:rPr>
              <a:t>Nmap</a:t>
            </a:r>
            <a:r>
              <a:rPr lang="en-US" sz="1600" dirty="0">
                <a:latin typeface="Gelasio" pitchFamily="34" charset="0"/>
                <a:ea typeface="Gelasio" pitchFamily="34" charset="-122"/>
                <a:cs typeface="Gelasio" pitchFamily="34" charset="-120"/>
              </a:rPr>
              <a:t> to identify open ports, running services, and their versions on discovered hosts, crucial for pinpointing potential entry points.</a:t>
            </a:r>
            <a:endParaRPr lang="en-US" sz="1600" dirty="0"/>
          </a:p>
        </p:txBody>
      </p:sp>
      <p:pic>
        <p:nvPicPr>
          <p:cNvPr id="12" name="Picture 11">
            <a:extLst>
              <a:ext uri="{FF2B5EF4-FFF2-40B4-BE49-F238E27FC236}">
                <a16:creationId xmlns:a16="http://schemas.microsoft.com/office/drawing/2014/main" id="{FC9CF493-D7C0-97AD-3F11-38A47704184E}"/>
              </a:ext>
            </a:extLst>
          </p:cNvPr>
          <p:cNvPicPr>
            <a:picLocks noChangeAspect="1"/>
          </p:cNvPicPr>
          <p:nvPr/>
        </p:nvPicPr>
        <p:blipFill rotWithShape="1">
          <a:blip r:embed="rId5"/>
          <a:srcRect l="38829" t="42082" r="26468" b="34547"/>
          <a:stretch>
            <a:fillRect/>
          </a:stretch>
        </p:blipFill>
        <p:spPr bwMode="auto">
          <a:xfrm>
            <a:off x="6964860" y="3345954"/>
            <a:ext cx="5397799" cy="3449754"/>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1728440" y="236138"/>
            <a:ext cx="7069932" cy="472480"/>
          </a:xfrm>
          <a:prstGeom prst="rect">
            <a:avLst/>
          </a:prstGeom>
          <a:noFill/>
          <a:ln/>
        </p:spPr>
        <p:txBody>
          <a:bodyPr wrap="none" lIns="0" tIns="0" rIns="0" bIns="0" rtlCol="0" anchor="t"/>
          <a:lstStyle/>
          <a:p>
            <a:pPr>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            Nmap: Service Enumeration in Action</a:t>
            </a:r>
            <a:endParaRPr lang="en-US" sz="2958" dirty="0"/>
          </a:p>
        </p:txBody>
      </p:sp>
      <p:sp>
        <p:nvSpPr>
          <p:cNvPr id="3" name="Text 1"/>
          <p:cNvSpPr/>
          <p:nvPr/>
        </p:nvSpPr>
        <p:spPr>
          <a:xfrm>
            <a:off x="1322982" y="840976"/>
            <a:ext cx="10869018" cy="623888"/>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The </a:t>
            </a:r>
            <a:r>
              <a:rPr lang="en-US" sz="1600" dirty="0">
                <a:solidFill>
                  <a:srgbClr val="746558"/>
                </a:solidFill>
                <a:highlight>
                  <a:srgbClr val="ECE9E3"/>
                </a:highlight>
                <a:latin typeface="Consolas" pitchFamily="34" charset="0"/>
                <a:ea typeface="Consolas" pitchFamily="34" charset="-122"/>
                <a:cs typeface="Consolas" pitchFamily="34" charset="-120"/>
              </a:rPr>
              <a:t>Nmap</a:t>
            </a:r>
            <a:r>
              <a:rPr lang="en-US" sz="1600" dirty="0">
                <a:solidFill>
                  <a:srgbClr val="746558"/>
                </a:solidFill>
                <a:latin typeface="Gelasio" pitchFamily="34" charset="0"/>
                <a:ea typeface="Gelasio" pitchFamily="34" charset="-122"/>
                <a:cs typeface="Gelasio" pitchFamily="34" charset="-120"/>
              </a:rPr>
              <a:t> tool is indispensable for gaining deep insights into network services. The following screenshots illustrate typical outputs during our service enumeration process, revealing open ports and running applications.</a:t>
            </a:r>
            <a:endParaRPr lang="en-US" sz="1600" dirty="0"/>
          </a:p>
        </p:txBody>
      </p:sp>
      <p:pic>
        <p:nvPicPr>
          <p:cNvPr id="4" name="Image 0" descr="preencoded.png"/>
          <p:cNvPicPr>
            <a:picLocks noChangeAspect="1"/>
          </p:cNvPicPr>
          <p:nvPr/>
        </p:nvPicPr>
        <p:blipFill>
          <a:blip r:embed="rId3"/>
          <a:stretch>
            <a:fillRect/>
          </a:stretch>
        </p:blipFill>
        <p:spPr>
          <a:xfrm>
            <a:off x="1322982" y="1597222"/>
            <a:ext cx="4992582" cy="4334499"/>
          </a:xfrm>
          <a:prstGeom prst="rect">
            <a:avLst/>
          </a:prstGeom>
        </p:spPr>
      </p:pic>
      <p:pic>
        <p:nvPicPr>
          <p:cNvPr id="5" name="Image 1" descr="preencoded.png"/>
          <p:cNvPicPr>
            <a:picLocks noChangeAspect="1"/>
          </p:cNvPicPr>
          <p:nvPr/>
        </p:nvPicPr>
        <p:blipFill>
          <a:blip r:embed="rId4"/>
          <a:stretch>
            <a:fillRect/>
          </a:stretch>
        </p:blipFill>
        <p:spPr>
          <a:xfrm>
            <a:off x="6520218" y="1535110"/>
            <a:ext cx="5534947" cy="4326364"/>
          </a:xfrm>
          <a:prstGeom prst="rect">
            <a:avLst/>
          </a:prstGeom>
        </p:spPr>
      </p:pic>
      <p:sp>
        <p:nvSpPr>
          <p:cNvPr id="6" name="Text 2"/>
          <p:cNvSpPr/>
          <p:nvPr/>
        </p:nvSpPr>
        <p:spPr>
          <a:xfrm>
            <a:off x="2008966" y="5931721"/>
            <a:ext cx="10046199" cy="604838"/>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These outputs are meticulously analyzed to identify unusual open ports, outdated service versions, or misconfigurations that could serve as attack vectors.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Text 1"/>
          <p:cNvSpPr/>
          <p:nvPr/>
        </p:nvSpPr>
        <p:spPr>
          <a:xfrm>
            <a:off x="1376095" y="1406524"/>
            <a:ext cx="10436154" cy="623888"/>
          </a:xfrm>
          <a:prstGeom prst="rect">
            <a:avLst/>
          </a:prstGeom>
          <a:noFill/>
          <a:ln/>
        </p:spPr>
        <p:txBody>
          <a:bodyPr wrap="square" lIns="0" tIns="0" rIns="0" bIns="0" rtlCol="0" anchor="t"/>
          <a:lstStyle/>
          <a:p>
            <a:pPr>
              <a:lnSpc>
                <a:spcPts val="2375"/>
              </a:lnSpc>
            </a:pPr>
            <a:r>
              <a:rPr lang="en-US" sz="1458" dirty="0">
                <a:solidFill>
                  <a:schemeClr val="tx1">
                    <a:lumMod val="95000"/>
                    <a:lumOff val="5000"/>
                  </a:schemeClr>
                </a:solidFill>
                <a:latin typeface="Gelasio" pitchFamily="34" charset="0"/>
                <a:ea typeface="Gelasio" pitchFamily="34" charset="-122"/>
                <a:cs typeface="Gelasio" pitchFamily="34" charset="-120"/>
              </a:rPr>
              <a:t>Our initial step involved an ARP scan using </a:t>
            </a:r>
            <a:r>
              <a:rPr lang="en-US" sz="1458" dirty="0">
                <a:solidFill>
                  <a:schemeClr val="tx1">
                    <a:lumMod val="95000"/>
                    <a:lumOff val="5000"/>
                  </a:schemeClr>
                </a:solidFill>
                <a:highlight>
                  <a:srgbClr val="ECE9E3"/>
                </a:highlight>
                <a:latin typeface="Consolas" pitchFamily="34" charset="0"/>
                <a:ea typeface="Consolas" pitchFamily="34" charset="-122"/>
                <a:cs typeface="Consolas" pitchFamily="34" charset="-120"/>
              </a:rPr>
              <a:t>sudo netdiscover -r 192.168.57.40/24</a:t>
            </a:r>
            <a:r>
              <a:rPr lang="en-US" sz="1458" dirty="0">
                <a:solidFill>
                  <a:schemeClr val="tx1">
                    <a:lumMod val="95000"/>
                    <a:lumOff val="5000"/>
                  </a:schemeClr>
                </a:solidFill>
                <a:latin typeface="Gelasio" pitchFamily="34" charset="0"/>
                <a:ea typeface="Gelasio" pitchFamily="34" charset="-122"/>
                <a:cs typeface="Gelasio" pitchFamily="34" charset="-120"/>
              </a:rPr>
              <a:t> to systematically map live hosts within the TechShield network segment. This process provides a fundamental understanding of active devices and their network presence</a:t>
            </a:r>
            <a:r>
              <a:rPr lang="en-US" sz="1458" dirty="0">
                <a:solidFill>
                  <a:srgbClr val="746558"/>
                </a:solidFill>
                <a:latin typeface="Gelasio" pitchFamily="34" charset="0"/>
                <a:ea typeface="Gelasio" pitchFamily="34" charset="-122"/>
                <a:cs typeface="Gelasio" pitchFamily="34" charset="-120"/>
              </a:rPr>
              <a:t>.</a:t>
            </a:r>
            <a:endParaRPr lang="en-US" sz="1458" dirty="0"/>
          </a:p>
        </p:txBody>
      </p:sp>
      <p:sp>
        <p:nvSpPr>
          <p:cNvPr id="4" name="Shape 2"/>
          <p:cNvSpPr/>
          <p:nvPr/>
        </p:nvSpPr>
        <p:spPr>
          <a:xfrm>
            <a:off x="661492" y="3306167"/>
            <a:ext cx="94457" cy="94457"/>
          </a:xfrm>
          <a:prstGeom prst="roundRect">
            <a:avLst>
              <a:gd name="adj" fmla="val 403360"/>
            </a:avLst>
          </a:prstGeom>
          <a:solidFill>
            <a:srgbClr val="D3C5B6"/>
          </a:solidFill>
          <a:ln/>
        </p:spPr>
      </p:sp>
      <p:sp>
        <p:nvSpPr>
          <p:cNvPr id="7" name="Shape 5"/>
          <p:cNvSpPr/>
          <p:nvPr/>
        </p:nvSpPr>
        <p:spPr>
          <a:xfrm>
            <a:off x="6214070" y="3306167"/>
            <a:ext cx="94457" cy="94457"/>
          </a:xfrm>
          <a:prstGeom prst="roundRect">
            <a:avLst>
              <a:gd name="adj" fmla="val 403360"/>
            </a:avLst>
          </a:prstGeom>
          <a:solidFill>
            <a:srgbClr val="D3C5B6"/>
          </a:solidFill>
          <a:ln/>
        </p:spPr>
      </p:sp>
      <p:sp>
        <p:nvSpPr>
          <p:cNvPr id="10" name="Text 8"/>
          <p:cNvSpPr/>
          <p:nvPr/>
        </p:nvSpPr>
        <p:spPr>
          <a:xfrm>
            <a:off x="661492" y="5036741"/>
            <a:ext cx="10869018" cy="302419"/>
          </a:xfrm>
          <a:prstGeom prst="rect">
            <a:avLst/>
          </a:prstGeom>
          <a:noFill/>
          <a:ln/>
        </p:spPr>
        <p:txBody>
          <a:bodyPr wrap="none" lIns="0" tIns="0" rIns="0" bIns="0" rtlCol="0" anchor="t"/>
          <a:lstStyle/>
          <a:p>
            <a:pPr>
              <a:lnSpc>
                <a:spcPts val="2375"/>
              </a:lnSpc>
            </a:pPr>
            <a:r>
              <a:rPr lang="en-US" sz="1458" dirty="0">
                <a:solidFill>
                  <a:srgbClr val="746558"/>
                </a:solidFill>
                <a:latin typeface="Gelasio" pitchFamily="34" charset="0"/>
                <a:ea typeface="Gelasio" pitchFamily="34" charset="-122"/>
                <a:cs typeface="Gelasio" pitchFamily="34" charset="-120"/>
              </a:rPr>
              <a:t>This foundational data is crucial for targeting subsequent vulnerability assessments and exploitation attempts effectively.</a:t>
            </a:r>
            <a:endParaRPr lang="en-US" sz="1458" dirty="0"/>
          </a:p>
        </p:txBody>
      </p:sp>
      <p:sp>
        <p:nvSpPr>
          <p:cNvPr id="13" name="Text 0"/>
          <p:cNvSpPr>
            <a:spLocks noGrp="1"/>
          </p:cNvSpPr>
          <p:nvPr>
            <p:ph type="title"/>
          </p:nvPr>
        </p:nvSpPr>
        <p:spPr>
          <a:prstGeom prst="rect">
            <a:avLst/>
          </a:prstGeom>
          <a:noFill/>
          <a:ln/>
        </p:spPr>
        <p:txBody>
          <a:bodyPr wrap="none" lIns="0" tIns="0" rIns="0" bIns="0" rtlCol="0" anchor="t"/>
          <a:lstStyle/>
          <a:p>
            <a:pPr>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Step 1: Network Discovery with netdiscover</a:t>
            </a:r>
            <a:endParaRPr lang="en-US" sz="2958" dirty="0"/>
          </a:p>
        </p:txBody>
      </p:sp>
      <p:sp>
        <p:nvSpPr>
          <p:cNvPr id="14" name="Text 3"/>
          <p:cNvSpPr>
            <a:spLocks noGrp="1"/>
          </p:cNvSpPr>
          <p:nvPr>
            <p:ph idx="1"/>
          </p:nvPr>
        </p:nvSpPr>
        <p:spPr>
          <a:xfrm>
            <a:off x="1518209" y="2376232"/>
            <a:ext cx="9391721" cy="2491284"/>
          </a:xfrm>
          <a:prstGeom prst="rect">
            <a:avLst/>
          </a:prstGeom>
          <a:solidFill>
            <a:srgbClr val="88C4FF"/>
          </a:solidFill>
          <a:ln/>
        </p:spPr>
        <p:txBody>
          <a:bodyPr wrap="none" lIns="0" tIns="0" rIns="0" bIns="0" rtlCol="0" anchor="t"/>
          <a:lstStyle/>
          <a:p>
            <a:pPr>
              <a:lnSpc>
                <a:spcPts val="2292"/>
              </a:lnSpc>
            </a:pPr>
            <a:endParaRPr lang="en-US" sz="1833" dirty="0">
              <a:solidFill>
                <a:srgbClr val="746558"/>
              </a:solidFill>
              <a:latin typeface="Gelasio Semi Bold" pitchFamily="34" charset="0"/>
              <a:ea typeface="Gelasio Semi Bold" pitchFamily="34" charset="-122"/>
              <a:cs typeface="Gelasio Semi Bold" pitchFamily="34" charset="-120"/>
            </a:endParaRPr>
          </a:p>
          <a:p>
            <a:pPr marL="0" indent="0">
              <a:lnSpc>
                <a:spcPts val="2292"/>
              </a:lnSpc>
              <a:buNone/>
            </a:pPr>
            <a:r>
              <a:rPr lang="en-US" sz="1833" dirty="0">
                <a:solidFill>
                  <a:srgbClr val="746558"/>
                </a:solidFill>
                <a:latin typeface="Gelasio Semi Bold" pitchFamily="34" charset="0"/>
                <a:ea typeface="Gelasio Semi Bold" pitchFamily="34" charset="-122"/>
                <a:cs typeface="Gelasio Semi Bold" pitchFamily="34" charset="-120"/>
              </a:rPr>
              <a:t>                                   </a:t>
            </a:r>
            <a:endParaRPr lang="en-US" sz="1833" dirty="0"/>
          </a:p>
        </p:txBody>
      </p:sp>
      <p:sp>
        <p:nvSpPr>
          <p:cNvPr id="15" name="Text 6"/>
          <p:cNvSpPr/>
          <p:nvPr/>
        </p:nvSpPr>
        <p:spPr>
          <a:xfrm>
            <a:off x="6939876" y="2531130"/>
            <a:ext cx="2362696" cy="295275"/>
          </a:xfrm>
          <a:prstGeom prst="rect">
            <a:avLst/>
          </a:prstGeom>
          <a:solidFill>
            <a:srgbClr val="DCDCDC"/>
          </a:solidFill>
          <a:ln/>
        </p:spPr>
        <p:txBody>
          <a:bodyPr wrap="none" lIns="0" tIns="0" rIns="0" bIns="0" rtlCol="0" anchor="t"/>
          <a:lstStyle/>
          <a:p>
            <a:pPr>
              <a:lnSpc>
                <a:spcPts val="2292"/>
              </a:lnSpc>
            </a:pPr>
            <a:r>
              <a:rPr lang="en-US" sz="1833" dirty="0">
                <a:solidFill>
                  <a:schemeClr val="tx1">
                    <a:lumMod val="95000"/>
                    <a:lumOff val="5000"/>
                  </a:schemeClr>
                </a:solidFill>
                <a:latin typeface="Gelasio Semi Bold" pitchFamily="34" charset="0"/>
                <a:ea typeface="Gelasio Semi Bold" pitchFamily="34" charset="-122"/>
                <a:cs typeface="Gelasio Semi Bold" pitchFamily="34" charset="-120"/>
              </a:rPr>
              <a:t>Initial Network Map</a:t>
            </a:r>
          </a:p>
          <a:p>
            <a:pPr>
              <a:lnSpc>
                <a:spcPts val="2292"/>
              </a:lnSpc>
            </a:pPr>
            <a:endParaRPr lang="en-US" sz="1833" dirty="0">
              <a:solidFill>
                <a:srgbClr val="746558"/>
              </a:solidFill>
              <a:latin typeface="Gelasio Semi Bold" pitchFamily="34" charset="0"/>
              <a:cs typeface="Gelasio Semi Bold" pitchFamily="34" charset="-120"/>
            </a:endParaRPr>
          </a:p>
          <a:p>
            <a:pPr>
              <a:lnSpc>
                <a:spcPts val="2292"/>
              </a:lnSpc>
            </a:pPr>
            <a:endParaRPr lang="en-US" sz="1833" dirty="0"/>
          </a:p>
        </p:txBody>
      </p:sp>
      <p:sp>
        <p:nvSpPr>
          <p:cNvPr id="16" name="Text 4"/>
          <p:cNvSpPr/>
          <p:nvPr/>
        </p:nvSpPr>
        <p:spPr>
          <a:xfrm>
            <a:off x="1484313" y="3159124"/>
            <a:ext cx="4506850" cy="1519053"/>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Key systems such as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192.168.57.30 (Unix/Linux)</a:t>
            </a:r>
            <a:r>
              <a:rPr lang="en-US" sz="1600" dirty="0">
                <a:solidFill>
                  <a:schemeClr val="tx1">
                    <a:lumMod val="95000"/>
                    <a:lumOff val="5000"/>
                  </a:schemeClr>
                </a:solidFill>
                <a:latin typeface="Gelasio" pitchFamily="34" charset="0"/>
                <a:ea typeface="Gelasio" pitchFamily="34" charset="-122"/>
                <a:cs typeface="Gelasio" pitchFamily="34" charset="-120"/>
              </a:rPr>
              <a:t> and </a:t>
            </a:r>
            <a:r>
              <a:rPr lang="en-US" sz="1600" dirty="0">
                <a:solidFill>
                  <a:schemeClr val="tx1">
                    <a:lumMod val="95000"/>
                    <a:lumOff val="5000"/>
                  </a:schemeClr>
                </a:solidFill>
                <a:highlight>
                  <a:srgbClr val="ECE9E3"/>
                </a:highlight>
                <a:latin typeface="Consolas" pitchFamily="34" charset="0"/>
                <a:ea typeface="Consolas" pitchFamily="34" charset="-122"/>
                <a:cs typeface="Consolas" pitchFamily="34" charset="-120"/>
              </a:rPr>
              <a:t>192.168.57.40</a:t>
            </a:r>
            <a:r>
              <a:rPr lang="en-US" sz="1600" dirty="0">
                <a:solidFill>
                  <a:schemeClr val="tx1">
                    <a:lumMod val="95000"/>
                    <a:lumOff val="5000"/>
                  </a:schemeClr>
                </a:solidFill>
                <a:latin typeface="Gelasio" pitchFamily="34" charset="0"/>
                <a:ea typeface="Gelasio" pitchFamily="34" charset="-122"/>
                <a:cs typeface="Gelasio" pitchFamily="34" charset="-120"/>
              </a:rPr>
              <a:t> were successfully mapped, revealing their IP addresses, hostnames, and MAC addresses.</a:t>
            </a:r>
            <a:endParaRPr lang="en-US" sz="1600" dirty="0">
              <a:solidFill>
                <a:schemeClr val="tx1">
                  <a:lumMod val="95000"/>
                  <a:lumOff val="5000"/>
                </a:schemeClr>
              </a:solidFill>
            </a:endParaRPr>
          </a:p>
        </p:txBody>
      </p:sp>
      <p:sp>
        <p:nvSpPr>
          <p:cNvPr id="17" name="Text 7"/>
          <p:cNvSpPr/>
          <p:nvPr/>
        </p:nvSpPr>
        <p:spPr>
          <a:xfrm>
            <a:off x="6493669" y="3062447"/>
            <a:ext cx="4283942" cy="1908770"/>
          </a:xfrm>
          <a:prstGeom prst="rect">
            <a:avLst/>
          </a:prstGeom>
          <a:noFill/>
          <a:ln/>
        </p:spPr>
        <p:txBody>
          <a:bodyPr wrap="square" lIns="0" tIns="0" rIns="0" bIns="0" rtlCol="0" anchor="t"/>
          <a:lstStyle/>
          <a:p>
            <a:pP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All discovered devices and the scanned IP range were meticulously documented, forming the basis for the comprehensive VAPT (Vulnerability Assessment and Penetration Testing) report.</a:t>
            </a:r>
            <a:endParaRPr lang="en-US" sz="1600" dirty="0">
              <a:solidFill>
                <a:schemeClr val="tx1">
                  <a:lumMod val="95000"/>
                  <a:lumOff val="5000"/>
                </a:schemeClr>
              </a:solidFill>
            </a:endParaRPr>
          </a:p>
        </p:txBody>
      </p:sp>
      <p:sp>
        <p:nvSpPr>
          <p:cNvPr id="19" name="TextBox 18">
            <a:extLst>
              <a:ext uri="{FF2B5EF4-FFF2-40B4-BE49-F238E27FC236}">
                <a16:creationId xmlns:a16="http://schemas.microsoft.com/office/drawing/2014/main" id="{AD6E802A-B8C0-2EDE-7D67-286A6566F72E}"/>
              </a:ext>
            </a:extLst>
          </p:cNvPr>
          <p:cNvSpPr txBox="1"/>
          <p:nvPr/>
        </p:nvSpPr>
        <p:spPr>
          <a:xfrm>
            <a:off x="1813809" y="2565757"/>
            <a:ext cx="2833141" cy="369332"/>
          </a:xfrm>
          <a:prstGeom prst="rect">
            <a:avLst/>
          </a:prstGeom>
          <a:solidFill>
            <a:srgbClr val="D4D4D4"/>
          </a:solidFill>
        </p:spPr>
        <p:txBody>
          <a:bodyPr wrap="square" rtlCol="0">
            <a:spAutoFit/>
          </a:bodyPr>
          <a:lstStyle/>
          <a:p>
            <a:r>
              <a:rPr lang="en-US" dirty="0">
                <a:latin typeface="Arial" panose="020B0604020202020204" pitchFamily="34" charset="0"/>
                <a:cs typeface="Arial" panose="020B0604020202020204" pitchFamily="34" charset="0"/>
              </a:rPr>
              <a:t>Identified </a:t>
            </a:r>
            <a:r>
              <a:rPr lang="en-US" dirty="0">
                <a:solidFill>
                  <a:schemeClr val="tx1">
                    <a:lumMod val="95000"/>
                    <a:lumOff val="5000"/>
                  </a:schemeClr>
                </a:solidFill>
                <a:latin typeface="Arial" panose="020B0604020202020204" pitchFamily="34" charset="0"/>
                <a:cs typeface="Arial" panose="020B0604020202020204" pitchFamily="34" charset="0"/>
              </a:rPr>
              <a:t>Services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ext 0"/>
          <p:cNvSpPr/>
          <p:nvPr/>
        </p:nvSpPr>
        <p:spPr>
          <a:xfrm>
            <a:off x="2206525" y="478531"/>
            <a:ext cx="7451725" cy="472480"/>
          </a:xfrm>
          <a:prstGeom prst="rect">
            <a:avLst/>
          </a:prstGeom>
          <a:solidFill>
            <a:srgbClr val="53CCFF"/>
          </a:solidFill>
          <a:ln/>
        </p:spPr>
        <p:txBody>
          <a:bodyPr wrap="none" lIns="0" tIns="0" rIns="0" bIns="0" rtlCol="0" anchor="t"/>
          <a:lstStyle/>
          <a:p>
            <a:pPr>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Step 2: Service Enumeration with Nmap</a:t>
            </a:r>
            <a:endParaRPr lang="en-US" sz="2958" dirty="0"/>
          </a:p>
        </p:txBody>
      </p:sp>
      <p:sp>
        <p:nvSpPr>
          <p:cNvPr id="3" name="Text 1"/>
          <p:cNvSpPr/>
          <p:nvPr/>
        </p:nvSpPr>
        <p:spPr>
          <a:xfrm>
            <a:off x="1784049" y="1049238"/>
            <a:ext cx="9746460" cy="623888"/>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Following host discovery, </a:t>
            </a:r>
            <a:r>
              <a:rPr lang="en-US" sz="1600" dirty="0">
                <a:solidFill>
                  <a:srgbClr val="746558"/>
                </a:solidFill>
                <a:highlight>
                  <a:srgbClr val="ECE9E3"/>
                </a:highlight>
                <a:latin typeface="Consolas" pitchFamily="34" charset="0"/>
                <a:ea typeface="Consolas" pitchFamily="34" charset="-122"/>
                <a:cs typeface="Consolas" pitchFamily="34" charset="-120"/>
              </a:rPr>
              <a:t>Nmap</a:t>
            </a:r>
            <a:r>
              <a:rPr lang="en-US" sz="1600" dirty="0">
                <a:solidFill>
                  <a:srgbClr val="746558"/>
                </a:solidFill>
                <a:latin typeface="Gelasio" pitchFamily="34" charset="0"/>
                <a:ea typeface="Gelasio" pitchFamily="34" charset="-122"/>
                <a:cs typeface="Gelasio" pitchFamily="34" charset="-120"/>
              </a:rPr>
              <a:t> was deployed for detailed service enumeration, a critical phase for uncovering potential entry points by identifying open ports and the services running on them.</a:t>
            </a:r>
            <a:endParaRPr lang="en-US" sz="1600" dirty="0"/>
          </a:p>
        </p:txBody>
      </p:sp>
      <p:sp>
        <p:nvSpPr>
          <p:cNvPr id="4" name="Shape 2"/>
          <p:cNvSpPr/>
          <p:nvPr/>
        </p:nvSpPr>
        <p:spPr>
          <a:xfrm>
            <a:off x="6083300" y="2365574"/>
            <a:ext cx="25400" cy="3813869"/>
          </a:xfrm>
          <a:prstGeom prst="roundRect">
            <a:avLst>
              <a:gd name="adj" fmla="val 111628"/>
            </a:avLst>
          </a:prstGeom>
          <a:solidFill>
            <a:schemeClr val="tx1">
              <a:lumMod val="95000"/>
              <a:lumOff val="5000"/>
            </a:schemeClr>
          </a:solidFill>
          <a:ln/>
        </p:spPr>
      </p:sp>
      <p:sp>
        <p:nvSpPr>
          <p:cNvPr id="5" name="Shape 3"/>
          <p:cNvSpPr/>
          <p:nvPr/>
        </p:nvSpPr>
        <p:spPr>
          <a:xfrm>
            <a:off x="5743377" y="2565499"/>
            <a:ext cx="378023" cy="25400"/>
          </a:xfrm>
          <a:prstGeom prst="roundRect">
            <a:avLst>
              <a:gd name="adj" fmla="val 111628"/>
            </a:avLst>
          </a:prstGeom>
          <a:solidFill>
            <a:schemeClr val="tx1">
              <a:lumMod val="95000"/>
              <a:lumOff val="5000"/>
            </a:schemeClr>
          </a:solidFill>
          <a:ln/>
        </p:spPr>
      </p:sp>
      <p:sp>
        <p:nvSpPr>
          <p:cNvPr id="6" name="Shape 4"/>
          <p:cNvSpPr/>
          <p:nvPr/>
        </p:nvSpPr>
        <p:spPr>
          <a:xfrm>
            <a:off x="6025158" y="2507357"/>
            <a:ext cx="141684" cy="141684"/>
          </a:xfrm>
          <a:prstGeom prst="roundRect">
            <a:avLst>
              <a:gd name="adj" fmla="val 268908"/>
            </a:avLst>
          </a:prstGeom>
          <a:solidFill>
            <a:schemeClr val="tx1">
              <a:lumMod val="65000"/>
              <a:lumOff val="35000"/>
            </a:schemeClr>
          </a:solidFill>
          <a:ln/>
        </p:spPr>
      </p:sp>
      <p:sp>
        <p:nvSpPr>
          <p:cNvPr id="7" name="Text 5"/>
          <p:cNvSpPr/>
          <p:nvPr/>
        </p:nvSpPr>
        <p:spPr>
          <a:xfrm>
            <a:off x="2705001" y="2430463"/>
            <a:ext cx="2634953" cy="295275"/>
          </a:xfrm>
          <a:prstGeom prst="rect">
            <a:avLst/>
          </a:prstGeom>
          <a:solidFill>
            <a:srgbClr val="53CCFF"/>
          </a:solidFill>
          <a:ln/>
        </p:spPr>
        <p:txBody>
          <a:bodyPr wrap="none" lIns="0" tIns="0" rIns="0" bIns="0" rtlCol="0" anchor="t"/>
          <a:lstStyle/>
          <a:p>
            <a:pPr algn="r">
              <a:lnSpc>
                <a:spcPts val="2292"/>
              </a:lnSpc>
            </a:pPr>
            <a:r>
              <a:rPr lang="en-US" sz="1833" dirty="0">
                <a:solidFill>
                  <a:srgbClr val="746558"/>
                </a:solidFill>
                <a:latin typeface="Gelasio Semi Bold" pitchFamily="34" charset="0"/>
                <a:ea typeface="Gelasio Semi Bold" pitchFamily="34" charset="-122"/>
                <a:cs typeface="Gelasio Semi Bold" pitchFamily="34" charset="-120"/>
              </a:rPr>
              <a:t>192.168.57.30 Analysis</a:t>
            </a:r>
            <a:endParaRPr lang="en-US" sz="1833" dirty="0"/>
          </a:p>
        </p:txBody>
      </p:sp>
      <p:sp>
        <p:nvSpPr>
          <p:cNvPr id="8" name="Text 6"/>
          <p:cNvSpPr/>
          <p:nvPr/>
        </p:nvSpPr>
        <p:spPr>
          <a:xfrm>
            <a:off x="1249660" y="2839144"/>
            <a:ext cx="4090294" cy="907257"/>
          </a:xfrm>
          <a:prstGeom prst="rect">
            <a:avLst/>
          </a:prstGeom>
          <a:noFill/>
          <a:ln/>
        </p:spPr>
        <p:txBody>
          <a:bodyPr wrap="square" lIns="0" tIns="0" rIns="0" bIns="0" rtlCol="0" anchor="t"/>
          <a:lstStyle/>
          <a:p>
            <a:pPr algn="r">
              <a:lnSpc>
                <a:spcPts val="2375"/>
              </a:lnSpc>
            </a:pPr>
            <a:r>
              <a:rPr lang="en-US" sz="1600" dirty="0">
                <a:solidFill>
                  <a:schemeClr val="tx1">
                    <a:lumMod val="95000"/>
                    <a:lumOff val="5000"/>
                  </a:schemeClr>
                </a:solidFill>
                <a:latin typeface="Gelasio" pitchFamily="34" charset="0"/>
                <a:ea typeface="Gelasio" pitchFamily="34" charset="-122"/>
                <a:cs typeface="Gelasio" pitchFamily="34" charset="-120"/>
              </a:rPr>
              <a:t>Multiple open ports were detected, hosting services like Apache and SQL, indicating a broad attack surface that requires deeper inspection</a:t>
            </a:r>
            <a:r>
              <a:rPr lang="en-US" sz="1458" dirty="0">
                <a:solidFill>
                  <a:srgbClr val="746558"/>
                </a:solidFill>
                <a:latin typeface="Gelasio" pitchFamily="34" charset="0"/>
                <a:ea typeface="Gelasio" pitchFamily="34" charset="-122"/>
                <a:cs typeface="Gelasio" pitchFamily="34" charset="-120"/>
              </a:rPr>
              <a:t>.</a:t>
            </a:r>
            <a:endParaRPr lang="en-US" sz="1458" dirty="0"/>
          </a:p>
        </p:txBody>
      </p:sp>
      <p:sp>
        <p:nvSpPr>
          <p:cNvPr id="9" name="Shape 7"/>
          <p:cNvSpPr/>
          <p:nvPr/>
        </p:nvSpPr>
        <p:spPr>
          <a:xfrm>
            <a:off x="6070600" y="3699569"/>
            <a:ext cx="378023" cy="25400"/>
          </a:xfrm>
          <a:prstGeom prst="roundRect">
            <a:avLst>
              <a:gd name="adj" fmla="val 111628"/>
            </a:avLst>
          </a:prstGeom>
          <a:solidFill>
            <a:schemeClr val="tx1">
              <a:lumMod val="85000"/>
              <a:lumOff val="15000"/>
            </a:schemeClr>
          </a:solidFill>
          <a:ln/>
        </p:spPr>
      </p:sp>
      <p:sp>
        <p:nvSpPr>
          <p:cNvPr id="10" name="Shape 8"/>
          <p:cNvSpPr/>
          <p:nvPr/>
        </p:nvSpPr>
        <p:spPr>
          <a:xfrm>
            <a:off x="6025158" y="3641428"/>
            <a:ext cx="141684" cy="141684"/>
          </a:xfrm>
          <a:prstGeom prst="roundRect">
            <a:avLst>
              <a:gd name="adj" fmla="val 268908"/>
            </a:avLst>
          </a:prstGeom>
          <a:solidFill>
            <a:schemeClr val="tx1">
              <a:lumMod val="85000"/>
              <a:lumOff val="15000"/>
            </a:schemeClr>
          </a:solidFill>
          <a:ln/>
        </p:spPr>
      </p:sp>
      <p:sp>
        <p:nvSpPr>
          <p:cNvPr id="11" name="Text 9"/>
          <p:cNvSpPr/>
          <p:nvPr/>
        </p:nvSpPr>
        <p:spPr>
          <a:xfrm>
            <a:off x="6852047" y="3564533"/>
            <a:ext cx="2639913" cy="295275"/>
          </a:xfrm>
          <a:prstGeom prst="rect">
            <a:avLst/>
          </a:prstGeom>
          <a:solidFill>
            <a:srgbClr val="53CCFF"/>
          </a:solidFill>
          <a:ln/>
        </p:spPr>
        <p:txBody>
          <a:bodyPr wrap="none" lIns="0" tIns="0" rIns="0" bIns="0" rtlCol="0" anchor="t"/>
          <a:lstStyle/>
          <a:p>
            <a:pPr>
              <a:lnSpc>
                <a:spcPts val="2292"/>
              </a:lnSpc>
            </a:pPr>
            <a:r>
              <a:rPr lang="en-US" sz="1833" dirty="0">
                <a:solidFill>
                  <a:srgbClr val="746558"/>
                </a:solidFill>
                <a:latin typeface="Gelasio Semi Bold" pitchFamily="34" charset="0"/>
                <a:ea typeface="Gelasio Semi Bold" pitchFamily="34" charset="-122"/>
                <a:cs typeface="Gelasio Semi Bold" pitchFamily="34" charset="-120"/>
              </a:rPr>
              <a:t>192.168.57.20 Analysis</a:t>
            </a:r>
            <a:endParaRPr lang="en-US" sz="1833" dirty="0"/>
          </a:p>
        </p:txBody>
      </p:sp>
      <p:sp>
        <p:nvSpPr>
          <p:cNvPr id="12" name="Text 10"/>
          <p:cNvSpPr/>
          <p:nvPr/>
        </p:nvSpPr>
        <p:spPr>
          <a:xfrm>
            <a:off x="6852047" y="3973215"/>
            <a:ext cx="4678462" cy="907257"/>
          </a:xfrm>
          <a:prstGeom prst="rect">
            <a:avLst/>
          </a:prstGeom>
          <a:noFill/>
          <a:ln/>
        </p:spPr>
        <p:txBody>
          <a:bodyPr wrap="square" lIns="0" tIns="0" rIns="0" bIns="0" rtlCol="0" anchor="t"/>
          <a:lstStyle/>
          <a:p>
            <a:pPr>
              <a:lnSpc>
                <a:spcPts val="2375"/>
              </a:lnSpc>
            </a:pPr>
            <a:r>
              <a:rPr lang="en-US" sz="1600" dirty="0">
                <a:solidFill>
                  <a:srgbClr val="746558"/>
                </a:solidFill>
                <a:latin typeface="Gelasio" pitchFamily="34" charset="0"/>
                <a:ea typeface="Gelasio" pitchFamily="34" charset="-122"/>
                <a:cs typeface="Gelasio" pitchFamily="34" charset="-120"/>
              </a:rPr>
              <a:t>Identified HTTP (port 80) and HTTPS (port 443) services running Nginx, confirming web server exposure and a common target for attackers.</a:t>
            </a:r>
            <a:endParaRPr lang="en-US" sz="1600" dirty="0"/>
          </a:p>
        </p:txBody>
      </p:sp>
      <p:sp>
        <p:nvSpPr>
          <p:cNvPr id="13" name="Shape 11"/>
          <p:cNvSpPr/>
          <p:nvPr/>
        </p:nvSpPr>
        <p:spPr>
          <a:xfrm>
            <a:off x="5743377" y="4677073"/>
            <a:ext cx="378023" cy="25400"/>
          </a:xfrm>
          <a:prstGeom prst="roundRect">
            <a:avLst>
              <a:gd name="adj" fmla="val 111628"/>
            </a:avLst>
          </a:prstGeom>
          <a:solidFill>
            <a:schemeClr val="tx1">
              <a:lumMod val="95000"/>
              <a:lumOff val="5000"/>
            </a:schemeClr>
          </a:solidFill>
          <a:ln/>
        </p:spPr>
      </p:sp>
      <p:sp>
        <p:nvSpPr>
          <p:cNvPr id="14" name="Shape 12"/>
          <p:cNvSpPr/>
          <p:nvPr/>
        </p:nvSpPr>
        <p:spPr>
          <a:xfrm>
            <a:off x="6025158" y="4618931"/>
            <a:ext cx="141684" cy="141684"/>
          </a:xfrm>
          <a:prstGeom prst="roundRect">
            <a:avLst>
              <a:gd name="adj" fmla="val 268908"/>
            </a:avLst>
          </a:prstGeom>
          <a:solidFill>
            <a:schemeClr val="tx1">
              <a:lumMod val="85000"/>
              <a:lumOff val="15000"/>
            </a:schemeClr>
          </a:solidFill>
          <a:ln/>
        </p:spPr>
      </p:sp>
      <p:sp>
        <p:nvSpPr>
          <p:cNvPr id="15" name="Text 13"/>
          <p:cNvSpPr/>
          <p:nvPr/>
        </p:nvSpPr>
        <p:spPr>
          <a:xfrm>
            <a:off x="2477493" y="4542036"/>
            <a:ext cx="2862461" cy="295275"/>
          </a:xfrm>
          <a:prstGeom prst="rect">
            <a:avLst/>
          </a:prstGeom>
          <a:solidFill>
            <a:srgbClr val="53CCFF"/>
          </a:solidFill>
          <a:ln/>
        </p:spPr>
        <p:txBody>
          <a:bodyPr wrap="none" lIns="0" tIns="0" rIns="0" bIns="0" rtlCol="0" anchor="t"/>
          <a:lstStyle/>
          <a:p>
            <a:pPr algn="r">
              <a:lnSpc>
                <a:spcPts val="2292"/>
              </a:lnSpc>
            </a:pPr>
            <a:r>
              <a:rPr lang="en-US" sz="1833" dirty="0">
                <a:solidFill>
                  <a:srgbClr val="746558"/>
                </a:solidFill>
                <a:latin typeface="Gelasio Semi Bold" pitchFamily="34" charset="0"/>
                <a:ea typeface="Gelasio Semi Bold" pitchFamily="34" charset="-122"/>
                <a:cs typeface="Gelasio Semi Bold" pitchFamily="34" charset="-120"/>
              </a:rPr>
              <a:t>Aggressive Scan Insights</a:t>
            </a:r>
            <a:endParaRPr lang="en-US" sz="1833" dirty="0"/>
          </a:p>
        </p:txBody>
      </p:sp>
      <p:sp>
        <p:nvSpPr>
          <p:cNvPr id="16" name="Text 14"/>
          <p:cNvSpPr/>
          <p:nvPr/>
        </p:nvSpPr>
        <p:spPr>
          <a:xfrm>
            <a:off x="1325860" y="4950718"/>
            <a:ext cx="4014094" cy="1228725"/>
          </a:xfrm>
          <a:prstGeom prst="rect">
            <a:avLst/>
          </a:prstGeom>
          <a:noFill/>
          <a:ln/>
        </p:spPr>
        <p:txBody>
          <a:bodyPr wrap="square" lIns="0" tIns="0" rIns="0" bIns="0" rtlCol="0" anchor="t"/>
          <a:lstStyle/>
          <a:p>
            <a:pPr algn="r">
              <a:lnSpc>
                <a:spcPts val="2375"/>
              </a:lnSpc>
            </a:pPr>
            <a:r>
              <a:rPr lang="en-US" sz="1600" dirty="0">
                <a:solidFill>
                  <a:srgbClr val="746558"/>
                </a:solidFill>
                <a:latin typeface="Gelasio" pitchFamily="34" charset="0"/>
                <a:ea typeface="Gelasio" pitchFamily="34" charset="-122"/>
                <a:cs typeface="Gelasio" pitchFamily="34" charset="-120"/>
              </a:rPr>
              <a:t>Executing </a:t>
            </a:r>
            <a:r>
              <a:rPr lang="en-US" sz="1600" dirty="0">
                <a:solidFill>
                  <a:srgbClr val="746558"/>
                </a:solidFill>
                <a:highlight>
                  <a:srgbClr val="ECE9E3"/>
                </a:highlight>
                <a:latin typeface="Consolas" pitchFamily="34" charset="0"/>
                <a:ea typeface="Consolas" pitchFamily="34" charset="-122"/>
                <a:cs typeface="Consolas" pitchFamily="34" charset="-120"/>
              </a:rPr>
              <a:t>Nmap -A 192.168.57.40</a:t>
            </a:r>
            <a:r>
              <a:rPr lang="en-US" sz="1600" dirty="0">
                <a:solidFill>
                  <a:srgbClr val="746558"/>
                </a:solidFill>
                <a:latin typeface="Gelasio" pitchFamily="34" charset="0"/>
                <a:ea typeface="Gelasio" pitchFamily="34" charset="-122"/>
                <a:cs typeface="Gelasio" pitchFamily="34" charset="-120"/>
              </a:rPr>
              <a:t> provided comprehensive information, including service versions and OS details, enriching our understanding of potential vulnerabilities and configurations</a:t>
            </a:r>
            <a:r>
              <a:rPr lang="en-US" sz="1458" dirty="0">
                <a:solidFill>
                  <a:srgbClr val="746558"/>
                </a:solidFill>
                <a:latin typeface="Gelasio" pitchFamily="34" charset="0"/>
                <a:ea typeface="Gelasio" pitchFamily="34" charset="-122"/>
                <a:cs typeface="Gelasio" pitchFamily="34" charset="-120"/>
              </a:rPr>
              <a:t>.</a:t>
            </a:r>
            <a:endParaRPr lang="en-US" sz="1458"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7987</TotalTime>
  <Words>3277</Words>
  <Application>Microsoft Office PowerPoint</Application>
  <PresentationFormat>Widescreen</PresentationFormat>
  <Paragraphs>316</Paragraphs>
  <Slides>37</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Consolas</vt:lpstr>
      <vt:lpstr>Corbel</vt:lpstr>
      <vt:lpstr>Gelasio</vt:lpstr>
      <vt:lpstr>Gelasio Semi Bold</vt:lpstr>
      <vt:lpstr>Parallax</vt:lpstr>
      <vt:lpstr>Comprehensive Penetration Testing for TechShield </vt:lpstr>
      <vt:lpstr>PROBLEM STATEMENT/CONTEXT</vt:lpstr>
      <vt:lpstr>PowerPoint Presentation</vt:lpstr>
      <vt:lpstr>PowerPoint Presentation</vt:lpstr>
      <vt:lpstr>Network Vulnerability Assessment: Phase 1 Discovery &amp; Enumeration </vt:lpstr>
      <vt:lpstr>PowerPoint Presentation</vt:lpstr>
      <vt:lpstr>PowerPoint Presentation</vt:lpstr>
      <vt:lpstr>Step 1: Network Discovery with netdiscover</vt:lpstr>
      <vt:lpstr>PowerPoint Presentation</vt:lpstr>
      <vt:lpstr>Scanning of 192.168.57.30 shows High risk Vulnerabilities</vt:lpstr>
      <vt:lpstr>PowerPoint Presentation</vt:lpstr>
      <vt:lpstr>Network Vulnerability Assessment: Phase 2 </vt:lpstr>
      <vt:lpstr> Risk Management Matrix for 197.168.57.30 </vt:lpstr>
      <vt:lpstr>PowerPoint Presentation</vt:lpstr>
      <vt:lpstr>PowerPoint Presentation</vt:lpstr>
      <vt:lpstr>PowerPoint Presentation</vt:lpstr>
      <vt:lpstr>PowerPoint Presentation</vt:lpstr>
      <vt:lpstr>PowerPoint Presentation</vt:lpstr>
      <vt:lpstr>PowerPoint Presentation</vt:lpstr>
      <vt:lpstr>WEB APPLICATION SECURITY TESTING</vt:lpstr>
      <vt:lpstr>PowerPoint Presentation</vt:lpstr>
      <vt:lpstr>PowerPoint Presentation</vt:lpstr>
      <vt:lpstr>METASPLOIT- Initial Steps – msfconsole</vt:lpstr>
      <vt:lpstr>PowerPoint Presentation</vt:lpstr>
      <vt:lpstr>PowerPoint Presentation</vt:lpstr>
      <vt:lpstr>PowerPoint Presentation</vt:lpstr>
      <vt:lpstr>PowerPoint Presentation</vt:lpstr>
      <vt:lpstr>SOCIAL ENGINEERING ATTACK</vt:lpstr>
      <vt:lpstr>PowerPoint Presentation</vt:lpstr>
      <vt:lpstr>PowerPoint Presentation</vt:lpstr>
      <vt:lpstr>PowerPoint Presentation</vt:lpstr>
      <vt:lpstr>PowerPoint Presentation</vt:lpstr>
      <vt:lpstr>Forensic analysis</vt:lpstr>
      <vt:lpstr>PowerPoint Presentation</vt:lpstr>
      <vt:lpstr>Challenges Faced </vt:lpstr>
      <vt:lpstr>Areas of improvement</vt:lpstr>
      <vt:lpstr>Summary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Owner</dc:creator>
  <cp:lastModifiedBy>Owner</cp:lastModifiedBy>
  <cp:revision>130</cp:revision>
  <cp:lastPrinted>2025-09-02T19:44:37Z</cp:lastPrinted>
  <dcterms:created xsi:type="dcterms:W3CDTF">2025-08-30T01:38:07Z</dcterms:created>
  <dcterms:modified xsi:type="dcterms:W3CDTF">2025-09-04T22:19:43Z</dcterms:modified>
</cp:coreProperties>
</file>

<file path=docProps/thumbnail.jpeg>
</file>